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6" r:id="rId3"/>
    <p:sldId id="293" r:id="rId4"/>
    <p:sldId id="310" r:id="rId5"/>
    <p:sldId id="294" r:id="rId6"/>
    <p:sldId id="301" r:id="rId7"/>
    <p:sldId id="311" r:id="rId8"/>
    <p:sldId id="312" r:id="rId9"/>
    <p:sldId id="297" r:id="rId10"/>
    <p:sldId id="298" r:id="rId11"/>
    <p:sldId id="306" r:id="rId12"/>
    <p:sldId id="299" r:id="rId13"/>
    <p:sldId id="300" r:id="rId14"/>
    <p:sldId id="302" r:id="rId15"/>
    <p:sldId id="303" r:id="rId16"/>
    <p:sldId id="304" r:id="rId17"/>
    <p:sldId id="308" r:id="rId18"/>
    <p:sldId id="305" r:id="rId19"/>
    <p:sldId id="30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000066"/>
    <a:srgbClr val="FF0000"/>
    <a:srgbClr val="009900"/>
    <a:srgbClr val="FF6600"/>
    <a:srgbClr val="FFCC00"/>
    <a:srgbClr val="0000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013" autoAdjust="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A14838AA-BB8F-4F4D-ACF1-3987F13F2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C0671-6B79-4A5B-B991-E5752EC6330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859AF-2A46-4D87-BAB0-04EB109D1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55B6-DB03-4186-BE66-6DE2D7D8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76200"/>
            <a:ext cx="20574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76200"/>
            <a:ext cx="60198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C6FB-CB65-4C9C-90B0-22A23857D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334D-20FB-427C-9F02-9ECF6902B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5E1D6-0841-4FDD-8434-053832050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2734E-7827-4430-A4A9-241AE94FC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CCAE2-C02E-4189-9EE9-A186BA81C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629B-3FBB-4FA0-B42F-733C91550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19DE-8865-447C-BCEA-532DF9B5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CE06-DF82-4912-ACA6-69E69E639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F48FD-0EB8-4C03-B171-691CEA84F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C3586680-4D70-48A2-993A-351A47A5B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CC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CC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CC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CC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382000" cy="14700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99"/>
                </a:solidFill>
              </a:rPr>
              <a:t>An Optimal Preferential Voting System Based on Game Theory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895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6600"/>
                </a:solidFill>
              </a:rPr>
              <a:t>Ronald L. Rivest</a:t>
            </a:r>
            <a:endParaRPr lang="en-US" u="sng" smtClean="0">
              <a:solidFill>
                <a:srgbClr val="FF6600"/>
              </a:solidFill>
            </a:endParaRPr>
          </a:p>
          <a:p>
            <a:pPr eaLnBrk="1" hangingPunct="1"/>
            <a:r>
              <a:rPr lang="en-US" u="sng" smtClean="0">
                <a:solidFill>
                  <a:srgbClr val="FF6600"/>
                </a:solidFill>
              </a:rPr>
              <a:t>Emily Shen </a:t>
            </a:r>
            <a:br>
              <a:rPr lang="en-US" u="sng" smtClean="0">
                <a:solidFill>
                  <a:srgbClr val="FF6600"/>
                </a:solidFill>
              </a:rPr>
            </a:br>
            <a:endParaRPr lang="en-US" sz="1200" smtClean="0">
              <a:solidFill>
                <a:srgbClr val="FF6600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FF6600"/>
                </a:solidFill>
              </a:rPr>
              <a:t>MIT CSAIL</a:t>
            </a:r>
          </a:p>
          <a:p>
            <a:pPr eaLnBrk="1" hangingPunct="1"/>
            <a:endParaRPr lang="en-US" sz="2400" smtClean="0">
              <a:solidFill>
                <a:srgbClr val="FF6600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FF6600"/>
                </a:solidFill>
              </a:rPr>
              <a:t>COMSOC 2010</a:t>
            </a:r>
          </a:p>
          <a:p>
            <a:pPr eaLnBrk="1" hangingPunct="1"/>
            <a:r>
              <a:rPr lang="en-US" sz="2400" smtClean="0">
                <a:solidFill>
                  <a:srgbClr val="FF6600"/>
                </a:solidFill>
              </a:rPr>
              <a:t>September 16, 2010</a:t>
            </a:r>
          </a:p>
          <a:p>
            <a:pPr eaLnBrk="1" hangingPunct="1"/>
            <a:endParaRPr lang="en-US" sz="2400" smtClean="0">
              <a:solidFill>
                <a:schemeClr val="accent1"/>
              </a:solidFill>
            </a:endParaRPr>
          </a:p>
          <a:p>
            <a:pPr eaLnBrk="1" hangingPunct="1"/>
            <a:endParaRPr lang="en-US" sz="2400" u="sng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Use </a:t>
            </a:r>
            <a:r>
              <a:rPr lang="en-US" sz="2400" smtClean="0">
                <a:solidFill>
                  <a:srgbClr val="FF6600"/>
                </a:solidFill>
              </a:rPr>
              <a:t>zero-sum two-player game theory</a:t>
            </a:r>
            <a:r>
              <a:rPr lang="en-US" sz="2400" smtClean="0">
                <a:solidFill>
                  <a:srgbClr val="000099"/>
                </a:solidFill>
              </a:rPr>
              <a:t> to define an optimal voting rule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Payoffs = margins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Compute </a:t>
            </a:r>
            <a:r>
              <a:rPr lang="en-US" sz="2400" smtClean="0">
                <a:solidFill>
                  <a:srgbClr val="FF6600"/>
                </a:solidFill>
              </a:rPr>
              <a:t>optimal mixed strategy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Choose winner according to optimal mixed strategy</a:t>
            </a:r>
          </a:p>
          <a:p>
            <a:pPr>
              <a:lnSpc>
                <a:spcPct val="90000"/>
              </a:lnSpc>
            </a:pPr>
            <a:endParaRPr lang="en-US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endParaRPr lang="en-US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FF6600"/>
                </a:solidFill>
              </a:rPr>
              <a:t>	</a:t>
            </a:r>
            <a:r>
              <a:rPr lang="en-US" sz="2000" smtClean="0">
                <a:solidFill>
                  <a:srgbClr val="FF6600"/>
                </a:solidFill>
              </a:rPr>
              <a:t>40 A&gt;B&gt;C&gt;D						p(A) = 1/2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6600"/>
                </a:solidFill>
              </a:rPr>
              <a:t>	30 B&gt;C&gt;A&gt;D						p(B) = 1/4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6600"/>
                </a:solidFill>
              </a:rPr>
              <a:t>	20 C&gt;A&gt;B&gt;D						p(C) = 1/4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6600"/>
                </a:solidFill>
              </a:rPr>
              <a:t>	10 C&gt;B&gt;A&gt;D						p(D) = 0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/>
            </a:r>
            <a:br>
              <a:rPr lang="en-US" sz="2400" smtClean="0">
                <a:solidFill>
                  <a:srgbClr val="000099"/>
                </a:solidFill>
              </a:rPr>
            </a:br>
            <a:endParaRPr lang="en-US" sz="2400" smtClean="0">
              <a:solidFill>
                <a:srgbClr val="000099"/>
              </a:solidFill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/>
          <a:srcRect l="7968" t="9195" r="7968" b="4597"/>
          <a:stretch>
            <a:fillRect/>
          </a:stretch>
        </p:blipFill>
        <p:spPr bwMode="auto">
          <a:xfrm>
            <a:off x="3200400" y="3124200"/>
            <a:ext cx="29718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An optimal voting rule (GT)</a:t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from game theory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590800" y="4343400"/>
            <a:ext cx="7620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6096000" y="4343400"/>
            <a:ext cx="7620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An optimal voting rule </a:t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must be randomized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When there is a Condorcet winner, we don’t need randomization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If there is a Condorcet cycle, any deterministic rule is sub-optimal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Condorcet cycle can be thought of as “generalized tie”</a:t>
            </a:r>
          </a:p>
          <a:p>
            <a:pPr>
              <a:lnSpc>
                <a:spcPct val="90000"/>
              </a:lnSpc>
            </a:pPr>
            <a:endParaRPr lang="en-US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Cave Creek, AZ ’09: </a:t>
            </a:r>
            <a:br>
              <a:rPr lang="en-US" sz="2400" smtClean="0">
                <a:solidFill>
                  <a:srgbClr val="000099"/>
                </a:solidFill>
              </a:rPr>
            </a:br>
            <a:r>
              <a:rPr lang="en-US" sz="2400" smtClean="0">
                <a:solidFill>
                  <a:srgbClr val="000099"/>
                </a:solidFill>
              </a:rPr>
              <a:t>broke tie for city council seat by drawing cards from a shuffled deck</a:t>
            </a:r>
          </a:p>
          <a:p>
            <a:pPr>
              <a:lnSpc>
                <a:spcPct val="90000"/>
              </a:lnSpc>
            </a:pPr>
            <a:endParaRPr lang="en-US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99"/>
                </a:solidFill>
              </a:rPr>
              <a:t>Deterministic variant: GTD</a:t>
            </a:r>
            <a:br>
              <a:rPr lang="en-US" sz="2400" smtClean="0">
                <a:solidFill>
                  <a:srgbClr val="000099"/>
                </a:solidFill>
              </a:rPr>
            </a:br>
            <a:r>
              <a:rPr lang="en-US" sz="2400" smtClean="0">
                <a:solidFill>
                  <a:srgbClr val="000099"/>
                </a:solidFill>
              </a:rPr>
              <a:t>Choose candidate with highest probability in optimal mixed strategy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Related work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GT is a special case of “maximal lottery methods” (Fishburn ’84)</a:t>
            </a:r>
          </a:p>
          <a:p>
            <a:r>
              <a:rPr lang="en-US" smtClean="0">
                <a:solidFill>
                  <a:srgbClr val="000099"/>
                </a:solidFill>
              </a:rPr>
              <a:t>GT support ~ bipartisan set for tournament game (LLL ’93)</a:t>
            </a:r>
          </a:p>
          <a:p>
            <a:r>
              <a:rPr lang="en-US" smtClean="0">
                <a:solidFill>
                  <a:srgbClr val="000099"/>
                </a:solidFill>
              </a:rPr>
              <a:t>GT game corresponds to plurality game (LLL ’94)</a:t>
            </a:r>
          </a:p>
          <a:p>
            <a:endParaRPr lang="en-US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Properties of GT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Optimality</a:t>
            </a:r>
          </a:p>
          <a:p>
            <a:r>
              <a:rPr lang="en-US" smtClean="0">
                <a:solidFill>
                  <a:srgbClr val="000099"/>
                </a:solidFill>
              </a:rPr>
              <a:t>Condorcet winner/loser</a:t>
            </a:r>
          </a:p>
          <a:p>
            <a:r>
              <a:rPr lang="en-US" smtClean="0">
                <a:solidFill>
                  <a:srgbClr val="000099"/>
                </a:solidFill>
              </a:rPr>
              <a:t>Pareto efficiency</a:t>
            </a:r>
          </a:p>
          <a:p>
            <a:r>
              <a:rPr lang="en-US" smtClean="0">
                <a:solidFill>
                  <a:srgbClr val="000099"/>
                </a:solidFill>
              </a:rPr>
              <a:t>Independence of clones* </a:t>
            </a:r>
          </a:p>
          <a:p>
            <a:r>
              <a:rPr lang="en-US" smtClean="0">
                <a:solidFill>
                  <a:srgbClr val="000099"/>
                </a:solidFill>
              </a:rPr>
              <a:t>Reversal symmetry*</a:t>
            </a:r>
          </a:p>
          <a:p>
            <a:r>
              <a:rPr lang="en-US" u="sng" smtClean="0">
                <a:solidFill>
                  <a:srgbClr val="000099"/>
                </a:solidFill>
              </a:rPr>
              <a:t>No</a:t>
            </a:r>
            <a:r>
              <a:rPr lang="en-US" smtClean="0">
                <a:solidFill>
                  <a:srgbClr val="000099"/>
                </a:solidFill>
              </a:rPr>
              <a:t> monotonicity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Simulated election comparisons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Randomly generated 10,000 profiles for 5 candidates, 100 voters, full ballots</a:t>
            </a:r>
          </a:p>
          <a:p>
            <a:r>
              <a:rPr lang="en-US" smtClean="0">
                <a:solidFill>
                  <a:srgbClr val="000099"/>
                </a:solidFill>
              </a:rPr>
              <a:t>“Spherical” distribution</a:t>
            </a:r>
          </a:p>
          <a:p>
            <a:r>
              <a:rPr lang="en-US" smtClean="0">
                <a:solidFill>
                  <a:srgbClr val="000099"/>
                </a:solidFill>
              </a:rPr>
              <a:t>64% had Condorcet winner</a:t>
            </a:r>
          </a:p>
          <a:p>
            <a:r>
              <a:rPr lang="en-US" smtClean="0">
                <a:solidFill>
                  <a:srgbClr val="000099"/>
                </a:solidFill>
              </a:rPr>
              <a:t>77% had unique optimal mixed strategy</a:t>
            </a:r>
          </a:p>
          <a:p>
            <a:endParaRPr lang="en-US" smtClean="0">
              <a:solidFill>
                <a:srgbClr val="000099"/>
              </a:solidFill>
            </a:endParaRPr>
          </a:p>
          <a:p>
            <a:r>
              <a:rPr lang="en-US" smtClean="0">
                <a:solidFill>
                  <a:srgbClr val="000099"/>
                </a:solidFill>
              </a:rPr>
              <a:t>(Also tried impartial culture distribution)</a:t>
            </a:r>
          </a:p>
          <a:p>
            <a:endParaRPr lang="en-US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How does GT perform against </a:t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other voting rules?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ph type="body" idx="4294967295"/>
          </p:nvPr>
        </p:nvGraphicFramePr>
        <p:xfrm>
          <a:off x="0" y="1476375"/>
          <a:ext cx="9144000" cy="4695825"/>
        </p:xfrm>
        <a:graphic>
          <a:graphicData uri="http://schemas.openxmlformats.org/presentationml/2006/ole">
            <p:oleObj spid="_x0000_s32772" name="Chart" r:id="rId4" imgW="4905375" imgH="269557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How often is winner contained </a:t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in GT support?</a:t>
            </a:r>
          </a:p>
        </p:txBody>
      </p:sp>
      <p:graphicFrame>
        <p:nvGraphicFramePr>
          <p:cNvPr id="33794" name="Rectangle 3"/>
          <p:cNvGraphicFramePr>
            <a:graphicFrameLocks noGrp="1"/>
          </p:cNvGraphicFramePr>
          <p:nvPr>
            <p:ph type="body" idx="1"/>
          </p:nvPr>
        </p:nvGraphicFramePr>
        <p:xfrm>
          <a:off x="0" y="1828800"/>
          <a:ext cx="9144000" cy="4191000"/>
        </p:xfrm>
        <a:graphic>
          <a:graphicData uri="http://schemas.openxmlformats.org/presentationml/2006/ole">
            <p:oleObj spid="_x0000_s33794" name="Chart" r:id="rId4" imgW="6086475" imgH="261937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GTD does slightly better than GT </a:t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against other common rules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0" y="1811338"/>
          <a:ext cx="9144000" cy="4284662"/>
        </p:xfrm>
        <a:graphic>
          <a:graphicData uri="http://schemas.openxmlformats.org/presentationml/2006/ole">
            <p:oleObj spid="_x0000_s37891" name="Chart" r:id="rId4" imgW="5886450" imgH="269557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Open problems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Is it possible to modify Schulze so it always chooses a winner in GT support?</a:t>
            </a:r>
          </a:p>
          <a:p>
            <a:pPr>
              <a:lnSpc>
                <a:spcPct val="80000"/>
              </a:lnSpc>
            </a:pP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Can one analytically determine Adv</a:t>
            </a:r>
            <a:r>
              <a:rPr lang="en-US" sz="2800" b="1" baseline="-250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(F,G) for some F,G,</a:t>
            </a:r>
            <a:r>
              <a:rPr lang="en-US" sz="2800" b="1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How sensitive are GT probabilities to input votes?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>How hard is it to manipulate GT?</a:t>
            </a:r>
            <a:br>
              <a:rPr lang="en-US" sz="2800" smtClean="0">
                <a:solidFill>
                  <a:srgbClr val="000099"/>
                </a:solidFill>
              </a:rPr>
            </a:b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Can one lower bound the penalty paid for being deterministic, monotonic, etc. for some </a:t>
            </a:r>
            <a:r>
              <a:rPr lang="en-US" sz="2800" b="1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?</a:t>
            </a:r>
            <a:br>
              <a:rPr lang="en-US" sz="2800" smtClean="0">
                <a:solidFill>
                  <a:srgbClr val="000099"/>
                </a:solidFill>
              </a:rPr>
            </a:br>
            <a:endParaRPr lang="en-US" sz="28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5105400"/>
          </a:xfrm>
        </p:spPr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z="4400" smtClean="0">
                <a:solidFill>
                  <a:srgbClr val="000099"/>
                </a:solidFill>
              </a:rPr>
              <a:t>Thanks!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Voting rules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Vote: ranking of candidates</a:t>
            </a:r>
          </a:p>
          <a:p>
            <a:r>
              <a:rPr lang="en-US" smtClean="0">
                <a:solidFill>
                  <a:srgbClr val="000099"/>
                </a:solidFill>
              </a:rPr>
              <a:t>Voting rule: given a profile of votes, output single winner</a:t>
            </a:r>
          </a:p>
          <a:p>
            <a:endParaRPr lang="en-US" smtClean="0">
              <a:solidFill>
                <a:srgbClr val="000099"/>
              </a:solidFill>
            </a:endParaRPr>
          </a:p>
          <a:p>
            <a:r>
              <a:rPr lang="en-US" smtClean="0">
                <a:solidFill>
                  <a:srgbClr val="000099"/>
                </a:solidFill>
              </a:rPr>
              <a:t>Question: What makes a good voting rule?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Outline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Quantitative approach</a:t>
            </a:r>
          </a:p>
          <a:p>
            <a:r>
              <a:rPr lang="en-US" smtClean="0">
                <a:solidFill>
                  <a:srgbClr val="000099"/>
                </a:solidFill>
              </a:rPr>
              <a:t>Optimal voting rule (GT) from game theory</a:t>
            </a:r>
          </a:p>
          <a:p>
            <a:r>
              <a:rPr lang="en-US" smtClean="0">
                <a:solidFill>
                  <a:srgbClr val="000099"/>
                </a:solidFill>
              </a:rPr>
              <a:t>Relation to prior work</a:t>
            </a:r>
          </a:p>
          <a:p>
            <a:r>
              <a:rPr lang="en-US" smtClean="0">
                <a:solidFill>
                  <a:srgbClr val="000099"/>
                </a:solidFill>
              </a:rPr>
              <a:t>Simulation results</a:t>
            </a:r>
          </a:p>
          <a:p>
            <a:r>
              <a:rPr lang="en-US" smtClean="0">
                <a:solidFill>
                  <a:srgbClr val="000099"/>
                </a:solidFill>
              </a:rPr>
              <a:t>Open problems</a:t>
            </a:r>
          </a:p>
          <a:p>
            <a:endParaRPr lang="en-US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Traditional approach: axiomatic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99"/>
                </a:solidFill>
              </a:rPr>
              <a:t>Long list of well-studied properties: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Condorcet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Majority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Consistency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Participation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Monotonicity</a:t>
            </a:r>
          </a:p>
          <a:p>
            <a:pPr lvl="1"/>
            <a:r>
              <a:rPr lang="en-US" sz="2400" smtClean="0">
                <a:solidFill>
                  <a:srgbClr val="000099"/>
                </a:solidFill>
              </a:rPr>
              <a:t>…</a:t>
            </a:r>
          </a:p>
          <a:p>
            <a:r>
              <a:rPr lang="en-US" sz="2800" smtClean="0">
                <a:solidFill>
                  <a:srgbClr val="000099"/>
                </a:solidFill>
              </a:rPr>
              <a:t>Impossible to satisfy all these criteria</a:t>
            </a:r>
          </a:p>
          <a:p>
            <a:r>
              <a:rPr lang="en-US" sz="2800" smtClean="0">
                <a:solidFill>
                  <a:srgbClr val="000099"/>
                </a:solidFill>
              </a:rPr>
              <a:t>Axiomatic approach can give inconclusive advice, depending on perceived relative importance of various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Our approach: quantitative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“A voting rule F is better than G if voters tend to prefer the outcome of F to the outcome of G”</a:t>
            </a:r>
            <a:br>
              <a:rPr lang="en-US" smtClean="0">
                <a:solidFill>
                  <a:srgbClr val="000099"/>
                </a:solidFill>
              </a:rPr>
            </a:br>
            <a:endParaRPr lang="en-US" smtClean="0">
              <a:solidFill>
                <a:srgbClr val="000099"/>
              </a:solidFill>
            </a:endParaRPr>
          </a:p>
          <a:p>
            <a:r>
              <a:rPr lang="en-US" smtClean="0">
                <a:solidFill>
                  <a:srgbClr val="000099"/>
                </a:solidFill>
              </a:rPr>
              <a:t>Ultimately, a voting rule aims to satisfy voters’ preferences</a:t>
            </a:r>
            <a:br>
              <a:rPr lang="en-US" smtClean="0">
                <a:solidFill>
                  <a:srgbClr val="000099"/>
                </a:solidFill>
              </a:rPr>
            </a:br>
            <a:endParaRPr lang="en-US" smtClean="0">
              <a:solidFill>
                <a:srgbClr val="000099"/>
              </a:solidFill>
            </a:endParaRPr>
          </a:p>
          <a:p>
            <a:r>
              <a:rPr lang="en-US" smtClean="0">
                <a:solidFill>
                  <a:srgbClr val="000099"/>
                </a:solidFill>
              </a:rPr>
              <a:t>We will make this precise...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Quantitative approach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105400"/>
          </a:xfrm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We define a metric to compare any two voting rules</a:t>
            </a:r>
          </a:p>
          <a:p>
            <a:r>
              <a:rPr lang="en-US" smtClean="0">
                <a:solidFill>
                  <a:srgbClr val="000099"/>
                </a:solidFill>
              </a:rPr>
              <a:t>Using this metric, we define a notion of optimality (achievable using game theory)</a:t>
            </a:r>
          </a:p>
          <a:p>
            <a:r>
              <a:rPr lang="en-US" smtClean="0">
                <a:solidFill>
                  <a:srgbClr val="000099"/>
                </a:solidFill>
              </a:rPr>
              <a:t>Similar to decision-theoretic approach of [Lu, Boutilier ’10]</a:t>
            </a:r>
          </a:p>
          <a:p>
            <a:endParaRPr lang="en-US" smtClean="0">
              <a:solidFill>
                <a:srgbClr val="000099"/>
              </a:solidFill>
            </a:endParaRPr>
          </a:p>
          <a:p>
            <a:r>
              <a:rPr lang="en-US" smtClean="0">
                <a:solidFill>
                  <a:srgbClr val="000099"/>
                </a:solidFill>
              </a:rPr>
              <a:t>GT is closely related to prior work – more on this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Notation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838200"/>
            <a:ext cx="6934200" cy="5410200"/>
          </a:xfrm>
        </p:spPr>
        <p:txBody>
          <a:bodyPr/>
          <a:lstStyle/>
          <a:p>
            <a:r>
              <a:rPr lang="en-US" sz="2800" smtClean="0">
                <a:solidFill>
                  <a:srgbClr val="000099"/>
                </a:solidFill>
              </a:rPr>
              <a:t>Profile R = collection of voters’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>rankings of candidates</a:t>
            </a:r>
          </a:p>
          <a:p>
            <a:endParaRPr lang="en-US" smtClean="0">
              <a:solidFill>
                <a:srgbClr val="000099"/>
              </a:solidFill>
            </a:endParaRPr>
          </a:p>
          <a:p>
            <a:r>
              <a:rPr lang="en-US" sz="2800" smtClean="0">
                <a:solidFill>
                  <a:srgbClr val="000099"/>
                </a:solidFill>
              </a:rPr>
              <a:t>Preference matrix N: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>N(x,y) = # voters preferring x to y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/>
            </a:r>
            <a:br>
              <a:rPr lang="en-US" sz="2800" smtClean="0">
                <a:solidFill>
                  <a:srgbClr val="000099"/>
                </a:solidFill>
              </a:rPr>
            </a:br>
            <a:endParaRPr lang="en-US" sz="2800" smtClean="0">
              <a:solidFill>
                <a:srgbClr val="000099"/>
              </a:solidFill>
            </a:endParaRPr>
          </a:p>
          <a:p>
            <a:endParaRPr lang="en-US" sz="2800" smtClean="0">
              <a:solidFill>
                <a:srgbClr val="000099"/>
              </a:solidFill>
            </a:endParaRPr>
          </a:p>
          <a:p>
            <a:r>
              <a:rPr lang="en-US" sz="2800" smtClean="0">
                <a:solidFill>
                  <a:srgbClr val="000099"/>
                </a:solidFill>
              </a:rPr>
              <a:t>Margin matrix M: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>M(x,y) = N(x,y) – N(y,x)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791200" y="746125"/>
            <a:ext cx="3124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	</a:t>
            </a:r>
            <a:r>
              <a:rPr lang="en-US" sz="2000">
                <a:solidFill>
                  <a:srgbClr val="FF6600"/>
                </a:solidFill>
                <a:latin typeface="Trebuchet MS" pitchFamily="34" charset="0"/>
              </a:rPr>
              <a:t>40 A&gt;B&gt;C&gt;D</a:t>
            </a:r>
          </a:p>
          <a:p>
            <a:r>
              <a:rPr lang="en-US" sz="2000">
                <a:solidFill>
                  <a:srgbClr val="FF6600"/>
                </a:solidFill>
                <a:latin typeface="Trebuchet MS" pitchFamily="34" charset="0"/>
              </a:rPr>
              <a:t>	30 B&gt;C&gt;A&gt;D</a:t>
            </a:r>
          </a:p>
          <a:p>
            <a:r>
              <a:rPr lang="en-US" sz="2000">
                <a:solidFill>
                  <a:srgbClr val="FF6600"/>
                </a:solidFill>
                <a:latin typeface="Trebuchet MS" pitchFamily="34" charset="0"/>
              </a:rPr>
              <a:t>	20 C&gt;A&gt;B&gt;D</a:t>
            </a:r>
          </a:p>
          <a:p>
            <a:r>
              <a:rPr lang="en-US" sz="2000">
                <a:solidFill>
                  <a:srgbClr val="FF6600"/>
                </a:solidFill>
                <a:latin typeface="Trebuchet MS" pitchFamily="34" charset="0"/>
              </a:rPr>
              <a:t>	10 C&gt;B&gt;A&gt;D</a:t>
            </a:r>
          </a:p>
        </p:txBody>
      </p:sp>
      <p:graphicFrame>
        <p:nvGraphicFramePr>
          <p:cNvPr id="44037" name="Group 5"/>
          <p:cNvGraphicFramePr>
            <a:graphicFrameLocks noGrp="1"/>
          </p:cNvGraphicFramePr>
          <p:nvPr/>
        </p:nvGraphicFramePr>
        <p:xfrm>
          <a:off x="6096000" y="2133600"/>
          <a:ext cx="2971800" cy="1982788"/>
        </p:xfrm>
        <a:graphic>
          <a:graphicData uri="http://schemas.openxmlformats.org/drawingml/2006/table">
            <a:tbl>
              <a:tblPr/>
              <a:tblGrid>
                <a:gridCol w="595313"/>
                <a:gridCol w="547687"/>
                <a:gridCol w="639763"/>
                <a:gridCol w="593725"/>
                <a:gridCol w="59531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16" name="Group 84"/>
          <p:cNvGraphicFramePr>
            <a:graphicFrameLocks noGrp="1"/>
          </p:cNvGraphicFramePr>
          <p:nvPr/>
        </p:nvGraphicFramePr>
        <p:xfrm>
          <a:off x="5867400" y="4724400"/>
          <a:ext cx="3200400" cy="1982788"/>
        </p:xfrm>
        <a:graphic>
          <a:graphicData uri="http://schemas.openxmlformats.org/drawingml/2006/table">
            <a:tbl>
              <a:tblPr/>
              <a:tblGrid>
                <a:gridCol w="641350"/>
                <a:gridCol w="638175"/>
                <a:gridCol w="641350"/>
                <a:gridCol w="638175"/>
                <a:gridCol w="6413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4113" name="Picture 81"/>
          <p:cNvPicPr>
            <a:picLocks noChangeAspect="1" noChangeArrowheads="1"/>
          </p:cNvPicPr>
          <p:nvPr/>
        </p:nvPicPr>
        <p:blipFill>
          <a:blip r:embed="rId3"/>
          <a:srcRect l="7968" t="9195" r="7968" b="4597"/>
          <a:stretch>
            <a:fillRect/>
          </a:stretch>
        </p:blipFill>
        <p:spPr bwMode="auto">
          <a:xfrm>
            <a:off x="5943600" y="4191000"/>
            <a:ext cx="29718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22" name="Picture 42"/>
          <p:cNvPicPr>
            <a:picLocks noChangeAspect="1" noChangeArrowheads="1"/>
          </p:cNvPicPr>
          <p:nvPr/>
        </p:nvPicPr>
        <p:blipFill>
          <a:blip r:embed="rId3"/>
          <a:srcRect l="7968" t="9195" r="7968" b="4597"/>
          <a:stretch>
            <a:fillRect/>
          </a:stretch>
        </p:blipFill>
        <p:spPr bwMode="auto">
          <a:xfrm>
            <a:off x="6324600" y="4343400"/>
            <a:ext cx="2743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Game between two voting rules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“A voting rule F is better than G if voters tend to prefer the outcome of F to the outcome of G”</a:t>
            </a:r>
            <a:br>
              <a:rPr lang="en-US" sz="2800" smtClean="0">
                <a:solidFill>
                  <a:srgbClr val="000099"/>
                </a:solidFill>
              </a:rPr>
            </a:b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 = distribution on profiles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Choose a profile R from </a:t>
            </a:r>
            <a:r>
              <a:rPr lang="en-US" sz="28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</a:rPr>
              <a:t>Play a game </a:t>
            </a:r>
            <a:r>
              <a:rPr lang="en-US" sz="2800" smtClean="0">
                <a:solidFill>
                  <a:srgbClr val="000099"/>
                </a:solidFill>
                <a:latin typeface="Script MT Bold" pitchFamily="66" charset="0"/>
              </a:rPr>
              <a:t>G</a:t>
            </a:r>
            <a:r>
              <a:rPr lang="en-US" sz="2800" baseline="-25000" smtClean="0">
                <a:solidFill>
                  <a:srgbClr val="000099"/>
                </a:solidFill>
              </a:rPr>
              <a:t>R</a:t>
            </a:r>
            <a:r>
              <a:rPr lang="en-US" sz="2800" smtClean="0">
                <a:solidFill>
                  <a:srgbClr val="000099"/>
                </a:solidFill>
              </a:rPr>
              <a:t> between F and G: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000099"/>
                </a:solidFill>
              </a:rPr>
              <a:t>F and G choose their outcomes </a:t>
            </a:r>
            <a:br>
              <a:rPr lang="en-US" sz="2400" smtClean="0">
                <a:solidFill>
                  <a:srgbClr val="000099"/>
                </a:solidFill>
              </a:rPr>
            </a:br>
            <a:r>
              <a:rPr lang="en-US" sz="2400" smtClean="0">
                <a:solidFill>
                  <a:srgbClr val="000099"/>
                </a:solidFill>
              </a:rPr>
              <a:t>x = F(R), y = G(R)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000099"/>
                </a:solidFill>
              </a:rPr>
              <a:t>F wins N(x,y) points, G wins N(y,x) points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000099"/>
                </a:solidFill>
              </a:rPr>
              <a:t>Net: F wins M(x,y) points, </a:t>
            </a:r>
            <a:br>
              <a:rPr lang="en-US" sz="2400" smtClean="0">
                <a:solidFill>
                  <a:srgbClr val="000099"/>
                </a:solidFill>
              </a:rPr>
            </a:br>
            <a:r>
              <a:rPr lang="en-US" sz="2400" smtClean="0">
                <a:solidFill>
                  <a:srgbClr val="000099"/>
                </a:solidFill>
              </a:rPr>
              <a:t>G wins M(y,x) points</a:t>
            </a:r>
            <a:br>
              <a:rPr lang="en-US" sz="2400" smtClean="0">
                <a:solidFill>
                  <a:srgbClr val="000099"/>
                </a:solidFill>
              </a:rPr>
            </a:br>
            <a:endParaRPr lang="en-US" sz="24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endParaRPr lang="en-US" sz="28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99"/>
                </a:solidFill>
              </a:rPr>
              <a:t>Relative advantage and optimality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6600"/>
                </a:solidFill>
              </a:rPr>
              <a:t>Relative advantage</a:t>
            </a:r>
            <a:r>
              <a:rPr lang="en-US" sz="2800" smtClean="0">
                <a:solidFill>
                  <a:srgbClr val="000099"/>
                </a:solidFill>
              </a:rPr>
              <a:t> Adv</a:t>
            </a:r>
            <a:r>
              <a:rPr lang="en-US" sz="2800" b="1" baseline="-250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(F,G) </a:t>
            </a:r>
            <a:br>
              <a:rPr lang="en-US" sz="2800" smtClean="0">
                <a:solidFill>
                  <a:srgbClr val="000099"/>
                </a:solidFill>
              </a:rPr>
            </a:br>
            <a:r>
              <a:rPr lang="en-US" sz="2800" smtClean="0">
                <a:solidFill>
                  <a:srgbClr val="000099"/>
                </a:solidFill>
              </a:rPr>
              <a:t>= E[M(x,y) / (# voters)]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	= expected value of average net fraction of voters won by F over G </a:t>
            </a:r>
            <a:br>
              <a:rPr lang="en-US" sz="2800" smtClean="0">
                <a:solidFill>
                  <a:srgbClr val="000099"/>
                </a:solidFill>
              </a:rPr>
            </a:b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 is </a:t>
            </a:r>
            <a:r>
              <a:rPr lang="en-US" sz="2800" smtClean="0">
                <a:solidFill>
                  <a:srgbClr val="FF6600"/>
                </a:solidFill>
              </a:rPr>
              <a:t>at least as good as</a:t>
            </a:r>
            <a:r>
              <a:rPr lang="en-US" sz="2800" smtClean="0">
                <a:solidFill>
                  <a:srgbClr val="000099"/>
                </a:solidFill>
              </a:rPr>
              <a:t> G (wrt </a:t>
            </a:r>
            <a:r>
              <a:rPr lang="en-US" sz="28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) if Adv</a:t>
            </a:r>
            <a:r>
              <a:rPr lang="en-US" sz="2800" b="1" baseline="-25000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  <a:r>
              <a:rPr lang="en-US" sz="2800" smtClean="0">
                <a:solidFill>
                  <a:srgbClr val="000099"/>
                </a:solidFill>
              </a:rPr>
              <a:t>(F,G) ≥ 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 is </a:t>
            </a:r>
            <a:r>
              <a:rPr lang="en-US" sz="2800" smtClean="0">
                <a:solidFill>
                  <a:srgbClr val="FF6600"/>
                </a:solidFill>
              </a:rPr>
              <a:t>optimal </a:t>
            </a:r>
            <a:r>
              <a:rPr lang="en-US" sz="2800" smtClean="0">
                <a:solidFill>
                  <a:srgbClr val="000099"/>
                </a:solidFill>
              </a:rPr>
              <a:t>if it is at least as good as </a:t>
            </a:r>
            <a:r>
              <a:rPr lang="en-US" sz="2800" i="1" smtClean="0">
                <a:solidFill>
                  <a:srgbClr val="000099"/>
                </a:solidFill>
              </a:rPr>
              <a:t>every other voting rule</a:t>
            </a:r>
            <a:r>
              <a:rPr lang="en-US" sz="2800" smtClean="0">
                <a:solidFill>
                  <a:srgbClr val="000099"/>
                </a:solidFill>
              </a:rPr>
              <a:t> G wrt </a:t>
            </a:r>
            <a:r>
              <a:rPr lang="en-US" sz="2800" i="1" smtClean="0">
                <a:solidFill>
                  <a:srgbClr val="000099"/>
                </a:solidFill>
              </a:rPr>
              <a:t>any distribution</a:t>
            </a:r>
            <a:r>
              <a:rPr lang="en-US" sz="2800" smtClean="0">
                <a:solidFill>
                  <a:srgbClr val="000099"/>
                </a:solidFill>
              </a:rPr>
              <a:t> </a:t>
            </a:r>
            <a:r>
              <a:rPr lang="en-US" sz="2800" b="1" smtClean="0">
                <a:solidFill>
                  <a:srgbClr val="000099"/>
                </a:solidFill>
                <a:latin typeface="Script MT Bold" pitchFamily="66" charset="0"/>
              </a:rPr>
              <a:t>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Equivalently, F is optimal if it is at least as good as every other voting rule G on </a:t>
            </a:r>
            <a:r>
              <a:rPr lang="en-US" sz="2800" i="1" smtClean="0">
                <a:solidFill>
                  <a:srgbClr val="000099"/>
                </a:solidFill>
              </a:rPr>
              <a:t>every profile</a:t>
            </a:r>
            <a:r>
              <a:rPr lang="en-US" sz="2800" smtClean="0">
                <a:solidFill>
                  <a:srgbClr val="000099"/>
                </a:solidFill>
              </a:rPr>
              <a:t> 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5726</TotalTime>
  <Words>679</Words>
  <Application>Microsoft Office PowerPoint</Application>
  <PresentationFormat>On-screen Show (4:3)</PresentationFormat>
  <Paragraphs>162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Script MT Bold</vt:lpstr>
      <vt:lpstr>Default Design</vt:lpstr>
      <vt:lpstr>Microsoft Office Excel Chart</vt:lpstr>
      <vt:lpstr>An Optimal Preferential Voting System Based on Game Theory</vt:lpstr>
      <vt:lpstr>Voting rules</vt:lpstr>
      <vt:lpstr>Outline</vt:lpstr>
      <vt:lpstr>Traditional approach: axiomatic</vt:lpstr>
      <vt:lpstr>Our approach: quantitative</vt:lpstr>
      <vt:lpstr>Quantitative approach</vt:lpstr>
      <vt:lpstr>Notation</vt:lpstr>
      <vt:lpstr>Game between two voting rules</vt:lpstr>
      <vt:lpstr>Relative advantage and optimality</vt:lpstr>
      <vt:lpstr>An optimal voting rule (GT) from game theory</vt:lpstr>
      <vt:lpstr>An optimal voting rule  must be randomized</vt:lpstr>
      <vt:lpstr>Related work</vt:lpstr>
      <vt:lpstr>Properties of GT</vt:lpstr>
      <vt:lpstr>Simulated election comparisons</vt:lpstr>
      <vt:lpstr>How does GT perform against  other voting rules?</vt:lpstr>
      <vt:lpstr>How often is winner contained  in GT support?</vt:lpstr>
      <vt:lpstr>GTD does slightly better than GT  against other common rules</vt:lpstr>
      <vt:lpstr>Open problems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Shen</dc:creator>
  <cp:lastModifiedBy>Emily Shen</cp:lastModifiedBy>
  <cp:revision>119</cp:revision>
  <dcterms:created xsi:type="dcterms:W3CDTF">2009-02-20T03:07:48Z</dcterms:created>
  <dcterms:modified xsi:type="dcterms:W3CDTF">2010-09-21T02:08:01Z</dcterms:modified>
</cp:coreProperties>
</file>