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63" r:id="rId3"/>
    <p:sldId id="264" r:id="rId4"/>
    <p:sldId id="267" r:id="rId5"/>
    <p:sldId id="268" r:id="rId6"/>
    <p:sldId id="290" r:id="rId7"/>
    <p:sldId id="297" r:id="rId8"/>
    <p:sldId id="292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17043200" cy="117043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4C194-9665-44BA-A63F-1F7589961CE5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51FDA-888A-4BA5-BBF4-01C142CCC1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81371BB-E9D1-4D54-B2A2-75382D2AD2CD}" type="datetime1">
              <a:rPr lang="en-US" smtClean="0"/>
              <a:pPr/>
              <a:t>9/15/2010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13A0-6364-4990-949B-2BD6AC61E277}" type="datetime1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DA15986-65C6-4FB9-83E8-FDC01193140F}" type="datetime1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CACB3-7EF9-4E11-990F-65E8A11B3472}" type="datetime1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5ED1-DFAB-44F1-B2FC-FC8B749D8CC4}" type="datetime1">
              <a:rPr lang="en-US" smtClean="0"/>
              <a:pPr/>
              <a:t>9/15/2010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F5B0208-A761-4759-ABAD-F301360FA0D7}" type="datetime1">
              <a:rPr lang="en-US" smtClean="0"/>
              <a:pPr/>
              <a:t>9/15/2010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E644FC-4CD1-47BC-A49F-A6BEED72053A}" type="datetime1">
              <a:rPr lang="en-US" smtClean="0"/>
              <a:pPr/>
              <a:t>9/15/2010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3FAC5-B063-48A5-B945-15BC2342A7AB}" type="datetime1">
              <a:rPr lang="en-US" smtClean="0"/>
              <a:pPr/>
              <a:t>9/15/2010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5D9E6-502D-4FDE-9F0C-488331FF3910}" type="datetime1">
              <a:rPr lang="en-US" smtClean="0"/>
              <a:pPr/>
              <a:t>9/15/2010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E555-EB64-4937-A65C-0C51A5DD8108}" type="datetime1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D0955FF-E62F-4520-A1AE-E9B08A4AD980}" type="datetime1">
              <a:rPr lang="en-US" smtClean="0"/>
              <a:pPr/>
              <a:t>9/15/2010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A20A133-D4DB-4069-AE83-249A3649BB03}" type="datetime1">
              <a:rPr lang="en-US" smtClean="0"/>
              <a:pPr/>
              <a:t>9/15/2010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Truth, Justice, and Cake Cutting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5638800" cy="68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Yiling</a:t>
            </a:r>
            <a:r>
              <a:rPr lang="en-US" dirty="0" smtClean="0"/>
              <a:t> Chen, John K. Lai, David C. Parkes, </a:t>
            </a:r>
            <a:r>
              <a:rPr lang="en-US" b="1" dirty="0" smtClean="0">
                <a:solidFill>
                  <a:schemeClr val="tx1"/>
                </a:solidFill>
              </a:rPr>
              <a:t>Ariel D. </a:t>
            </a:r>
            <a:r>
              <a:rPr lang="en-US" b="1" dirty="0" err="1" smtClean="0">
                <a:solidFill>
                  <a:schemeClr val="tx1"/>
                </a:solidFill>
              </a:rPr>
              <a:t>Procaccia</a:t>
            </a:r>
            <a:r>
              <a:rPr lang="en-US" b="1" dirty="0" smtClean="0">
                <a:solidFill>
                  <a:schemeClr val="tx1"/>
                </a:solidFill>
              </a:rPr>
              <a:t> (Harvard SEAS)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9" name="Picture 8" descr="seasShiel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15300" y="6057900"/>
            <a:ext cx="588266" cy="68923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Truth, justice, and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cake cutting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Division of a heterogeneous divisible good</a:t>
            </a:r>
          </a:p>
          <a:p>
            <a:r>
              <a:rPr lang="en-US" dirty="0" smtClean="0"/>
              <a:t>The cake is the interval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[0,1]</a:t>
            </a:r>
          </a:p>
          <a:p>
            <a:r>
              <a:rPr lang="en-US" dirty="0" smtClean="0"/>
              <a:t>Set of agents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N={1,...,n}</a:t>
            </a:r>
          </a:p>
          <a:p>
            <a:r>
              <a:rPr lang="en-US" dirty="0" smtClean="0"/>
              <a:t>Each agent has a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valuation function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/>
              <a:t> over pieces of cake</a:t>
            </a:r>
          </a:p>
          <a:p>
            <a:pPr lvl="1"/>
            <a:r>
              <a:rPr lang="en-US" dirty="0" smtClean="0"/>
              <a:t>Additive: if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Y= </a:t>
            </a:r>
            <a:r>
              <a:rPr lang="en-US" dirty="0" smtClean="0">
                <a:sym typeface="Symbol"/>
              </a:rPr>
              <a:t>then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(X)+V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(Y) = V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(X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Y)</a:t>
            </a:r>
            <a:endParaRPr lang="en-US" baseline="-25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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iN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, V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(0,1) = 1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Find an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allocation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,...,A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justice</a:t>
            </a:r>
            <a:r>
              <a:rPr lang="en-US" dirty="0" smtClean="0"/>
              <a:t>, and cake cutting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Proportionality</a:t>
            </a:r>
            <a:r>
              <a:rPr lang="en-US" dirty="0" smtClean="0"/>
              <a:t>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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iN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,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V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(A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 1/n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Envy-freeness: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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i,jN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, V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(A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)  V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A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j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)</a:t>
            </a:r>
          </a:p>
          <a:p>
            <a:r>
              <a:rPr lang="en-US" dirty="0" smtClean="0">
                <a:sym typeface="Symbol"/>
              </a:rPr>
              <a:t>Assuming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free disposal </a:t>
            </a:r>
            <a:r>
              <a:rPr lang="en-US" dirty="0" smtClean="0">
                <a:sym typeface="Symbol"/>
              </a:rPr>
              <a:t>the two properties are incomparable</a:t>
            </a:r>
          </a:p>
          <a:p>
            <a:pPr lvl="1"/>
            <a:r>
              <a:rPr lang="en-US" dirty="0" smtClean="0">
                <a:sym typeface="Symbol"/>
              </a:rPr>
              <a:t>Envy-free but not proportional: throw away cake</a:t>
            </a:r>
          </a:p>
          <a:p>
            <a:pPr lvl="1"/>
            <a:r>
              <a:rPr lang="en-US" dirty="0" smtClean="0">
                <a:sym typeface="Symbol"/>
              </a:rPr>
              <a:t>Proportional but not envy-free</a:t>
            </a:r>
          </a:p>
          <a:p>
            <a:pPr lvl="1"/>
            <a:endParaRPr lang="en-US" dirty="0" smtClean="0">
              <a:sym typeface="Symbol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5715000"/>
            <a:ext cx="6842078" cy="6127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1143000" y="5715000"/>
            <a:ext cx="2362199" cy="6127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ectangle 5"/>
          <p:cNvSpPr/>
          <p:nvPr/>
        </p:nvSpPr>
        <p:spPr>
          <a:xfrm>
            <a:off x="3505200" y="5715000"/>
            <a:ext cx="2667000" cy="6127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6172200" y="5715000"/>
            <a:ext cx="1835920" cy="6127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ular Callout 7"/>
          <p:cNvSpPr/>
          <p:nvPr/>
        </p:nvSpPr>
        <p:spPr>
          <a:xfrm>
            <a:off x="1924865" y="4920147"/>
            <a:ext cx="734291" cy="401781"/>
          </a:xfrm>
          <a:prstGeom prst="wedgeRectCallout">
            <a:avLst>
              <a:gd name="adj1" fmla="val -56682"/>
              <a:gd name="adj2" fmla="val 79742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1/3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3988615" y="4920147"/>
            <a:ext cx="734291" cy="401781"/>
          </a:xfrm>
          <a:prstGeom prst="wedgeRectCallout">
            <a:avLst>
              <a:gd name="adj1" fmla="val -56682"/>
              <a:gd name="adj2" fmla="val 79742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1/2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6528615" y="4920147"/>
            <a:ext cx="734291" cy="401781"/>
          </a:xfrm>
          <a:prstGeom prst="wedgeRectCallout">
            <a:avLst>
              <a:gd name="adj1" fmla="val -56682"/>
              <a:gd name="adj2" fmla="val 79742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1/6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4861740" y="4920147"/>
            <a:ext cx="734291" cy="401781"/>
          </a:xfrm>
          <a:prstGeom prst="wedgeRectCallout">
            <a:avLst>
              <a:gd name="adj1" fmla="val -56682"/>
              <a:gd name="adj2" fmla="val 79742"/>
            </a:avLst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7401740" y="4920147"/>
            <a:ext cx="734291" cy="401781"/>
          </a:xfrm>
          <a:prstGeom prst="wedgeRectCallout">
            <a:avLst>
              <a:gd name="adj1" fmla="val -56682"/>
              <a:gd name="adj2" fmla="val 797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6.6975E-6 L -0.0217 6.6975E-6 " pathEditMode="relative" ptsTypes="AA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2465 0 " pathEditMode="relative" ptsTypes="AA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8B25C"/>
                                      </p:to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  <p:bldP spid="5" grpId="0" animBg="1"/>
      <p:bldP spid="5" grpId="1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Truth</a:t>
            </a:r>
            <a:r>
              <a:rPr lang="en-US" dirty="0" smtClean="0"/>
              <a:t>, justice, and cake cutting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572000"/>
          </a:xfrm>
        </p:spPr>
        <p:txBody>
          <a:bodyPr/>
          <a:lstStyle/>
          <a:p>
            <a:r>
              <a:rPr lang="en-US" dirty="0" smtClean="0"/>
              <a:t>Previous work considered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strategyproof</a:t>
            </a:r>
            <a:r>
              <a:rPr lang="en-US" dirty="0" smtClean="0"/>
              <a:t> cake cutting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Brams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, Jones &amp;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Klamler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2006, 2008]</a:t>
            </a:r>
          </a:p>
          <a:p>
            <a:r>
              <a:rPr lang="en-US" dirty="0" smtClean="0"/>
              <a:t>Their notion: agents report the truth if there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exist </a:t>
            </a:r>
            <a:r>
              <a:rPr lang="en-US" dirty="0" smtClean="0"/>
              <a:t>valuations for others </a:t>
            </a:r>
            <a:r>
              <a:rPr lang="en-US" dirty="0" err="1" smtClean="0"/>
              <a:t>s.t</a:t>
            </a:r>
            <a:r>
              <a:rPr lang="en-US" dirty="0" smtClean="0"/>
              <a:t>. agent does not gain by lying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Truthful algorithm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/>
              <a:t>= truthfulness is a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dominant </a:t>
            </a:r>
            <a:r>
              <a:rPr lang="en-US" dirty="0" smtClean="0"/>
              <a:t>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Goal: design truthful, envy free, proportional, and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tractable</a:t>
            </a:r>
            <a:r>
              <a:rPr lang="en-US" dirty="0" smtClean="0"/>
              <a:t> cake cutting algorithms</a:t>
            </a:r>
          </a:p>
          <a:p>
            <a:r>
              <a:rPr lang="en-US" dirty="0" smtClean="0"/>
              <a:t>Requires restricting the valuation functions</a:t>
            </a:r>
          </a:p>
          <a:p>
            <a:pPr lvl="1"/>
            <a:r>
              <a:rPr lang="en-US" dirty="0" smtClean="0"/>
              <a:t>Lower bounds for envy-free cake cutting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Procaccia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, 2009]</a:t>
            </a:r>
          </a:p>
          <a:p>
            <a:r>
              <a:rPr lang="en-US" dirty="0" smtClean="0"/>
              <a:t>Valuation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piecewise uniform </a:t>
            </a:r>
            <a:r>
              <a:rPr lang="en-US" dirty="0" smtClean="0"/>
              <a:t>if agent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/>
              <a:t> is uniformly interested in a piece of cake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Theorem: </a:t>
            </a:r>
            <a:r>
              <a:rPr lang="en-US" dirty="0" smtClean="0"/>
              <a:t>assume that the agents have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piecewise uniform valuations</a:t>
            </a:r>
            <a:r>
              <a:rPr lang="en-US" dirty="0" smtClean="0"/>
              <a:t>, then there is a deterministic </a:t>
            </a:r>
            <a:r>
              <a:rPr lang="en-US" dirty="0" err="1" smtClean="0"/>
              <a:t>alg</a:t>
            </a:r>
            <a:r>
              <a:rPr lang="en-US" dirty="0" smtClean="0"/>
              <a:t> that is truthful, proportional, envy-free, and polynomial-time </a:t>
            </a:r>
          </a:p>
          <a:p>
            <a:r>
              <a:rPr lang="en-US" dirty="0" smtClean="0"/>
              <a:t>Related to work in econ on the random assignment problem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Bogomolnaia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&amp; Moulin 2004]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Randomized algorithms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 randomized </a:t>
            </a:r>
            <a:r>
              <a:rPr lang="en-US" dirty="0" err="1" smtClean="0"/>
              <a:t>alg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universally envy-free </a:t>
            </a:r>
            <a:r>
              <a:rPr lang="en-US" dirty="0" smtClean="0"/>
              <a:t>(resp.,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universally proportional</a:t>
            </a:r>
            <a:r>
              <a:rPr lang="en-US" dirty="0" smtClean="0"/>
              <a:t>) if it always returns an envy-free (resp., proportional) allocation</a:t>
            </a:r>
          </a:p>
          <a:p>
            <a:r>
              <a:rPr lang="en-US" dirty="0" smtClean="0"/>
              <a:t>A randomized </a:t>
            </a:r>
            <a:r>
              <a:rPr lang="en-US" dirty="0" err="1" smtClean="0"/>
              <a:t>alg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truthful in expectation </a:t>
            </a:r>
            <a:r>
              <a:rPr lang="en-US" dirty="0" smtClean="0"/>
              <a:t>if an agent cannot gain in expectation by lying</a:t>
            </a:r>
          </a:p>
          <a:p>
            <a:r>
              <a:rPr lang="en-US" dirty="0" smtClean="0"/>
              <a:t>Looking for universal fairness and truthfulness in expectation</a:t>
            </a:r>
          </a:p>
          <a:p>
            <a:r>
              <a:rPr lang="en-US" dirty="0" smtClean="0"/>
              <a:t>Does it make sense to look for fairness in expectation and universal truthfulness?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Nobody’s perfect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partition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,...,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perfect</a:t>
            </a:r>
            <a:r>
              <a:rPr lang="en-US" dirty="0" smtClean="0"/>
              <a:t> if for every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i,k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)=1/n</a:t>
            </a:r>
          </a:p>
          <a:p>
            <a:r>
              <a:rPr lang="en-US" dirty="0" smtClean="0"/>
              <a:t>Algorithm: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Find a perfect partition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,...,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endParaRPr lang="en-US" baseline="-25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Give each player a random piece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Observation</a:t>
            </a:r>
            <a:r>
              <a:rPr lang="en-US" dirty="0" smtClean="0">
                <a:sym typeface="Symbol"/>
              </a:rPr>
              <a:t> (see also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[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Mossel&amp;Tamuz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 2010]</a:t>
            </a:r>
            <a:r>
              <a:rPr lang="en-US" dirty="0" smtClean="0">
                <a:sym typeface="Symbol"/>
              </a:rPr>
              <a:t>): </a:t>
            </a:r>
            <a:r>
              <a:rPr lang="en-US" dirty="0" err="1" smtClean="0">
                <a:sym typeface="Symbol"/>
              </a:rPr>
              <a:t>alg</a:t>
            </a:r>
            <a:r>
              <a:rPr lang="en-US" dirty="0" smtClean="0">
                <a:sym typeface="Symbol"/>
              </a:rPr>
              <a:t> is truthful in expectation, universally EF and universally proportional</a:t>
            </a:r>
          </a:p>
          <a:p>
            <a:r>
              <a:rPr lang="en-US" dirty="0" smtClean="0">
                <a:sym typeface="Symbol"/>
              </a:rPr>
              <a:t>Proof: if agent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i</a:t>
            </a:r>
            <a:r>
              <a:rPr lang="en-US" dirty="0" smtClean="0">
                <a:sym typeface="Symbol"/>
              </a:rPr>
              <a:t> lies it may lead to a partition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Y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,...,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Y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n</a:t>
            </a:r>
            <a:r>
              <a:rPr lang="en-US" dirty="0" smtClean="0">
                <a:sym typeface="Symbol"/>
              </a:rPr>
              <a:t>, but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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(1/n)V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Y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) = (1/n) 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V</a:t>
            </a:r>
            <a:r>
              <a:rPr lang="en-US" baseline="-250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Y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) = 1/n</a:t>
            </a:r>
          </a:p>
          <a:p>
            <a:r>
              <a:rPr lang="en-US" dirty="0" smtClean="0">
                <a:sym typeface="Symbol"/>
              </a:rPr>
              <a:t>It is known that a perfect partition always exists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[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Alon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 1987] 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Lemma: </a:t>
            </a:r>
            <a:r>
              <a:rPr lang="en-US" dirty="0" smtClean="0"/>
              <a:t>if agents have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piecewise linear valuations</a:t>
            </a:r>
            <a:r>
              <a:rPr lang="en-US" dirty="0" smtClean="0"/>
              <a:t> then a perfect partition can be found in poly time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Conceptual contributions</a:t>
            </a:r>
          </a:p>
          <a:p>
            <a:pPr lvl="1"/>
            <a:r>
              <a:rPr lang="en-US" dirty="0" smtClean="0"/>
              <a:t>Truthful cake cutting</a:t>
            </a:r>
          </a:p>
          <a:p>
            <a:pPr lvl="1"/>
            <a:r>
              <a:rPr lang="en-US" dirty="0" smtClean="0"/>
              <a:t>Restricted valuation functions and tractable algorithms</a:t>
            </a:r>
          </a:p>
          <a:p>
            <a:r>
              <a:rPr lang="en-US" dirty="0" smtClean="0"/>
              <a:t>Current work with </a:t>
            </a:r>
            <a:r>
              <a:rPr lang="en-US" dirty="0" err="1" smtClean="0"/>
              <a:t>Ioannis</a:t>
            </a:r>
            <a:r>
              <a:rPr lang="en-US" dirty="0" smtClean="0"/>
              <a:t> </a:t>
            </a:r>
            <a:r>
              <a:rPr lang="en-US" dirty="0" err="1" smtClean="0"/>
              <a:t>Caragiannis</a:t>
            </a:r>
            <a:r>
              <a:rPr lang="en-US" dirty="0" smtClean="0"/>
              <a:t> and John Lai: piecewise uniform with a minimum</a:t>
            </a:r>
          </a:p>
          <a:p>
            <a:r>
              <a:rPr lang="en-US" dirty="0" smtClean="0"/>
              <a:t>Envy freeness and system performance?</a:t>
            </a:r>
          </a:p>
          <a:p>
            <a:r>
              <a:rPr lang="en-US" dirty="0" smtClean="0"/>
              <a:t>Cake cutting is awesome!</a:t>
            </a:r>
          </a:p>
        </p:txBody>
      </p:sp>
      <p:pic>
        <p:nvPicPr>
          <p:cNvPr id="5" name="Picture 2" descr="C:\Users\v-arielp\AppData\Local\Microsoft\Windows\Temporary Internet Files\Content.IE5\A1PB6MHZ\MCj025082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25708">
            <a:off x="8900724" y="739359"/>
            <a:ext cx="1488181" cy="417040"/>
          </a:xfrm>
          <a:prstGeom prst="rect">
            <a:avLst/>
          </a:prstGeom>
          <a:noFill/>
        </p:spPr>
      </p:pic>
      <p:pic>
        <p:nvPicPr>
          <p:cNvPr id="6" name="Picture 2" descr="C:\Users\v-arielp\AppData\Local\Microsoft\Windows\Temporary Internet Files\Content.IE5\A1PB6MHZ\MCj025082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894591">
            <a:off x="-1213566" y="559857"/>
            <a:ext cx="1488181" cy="417040"/>
          </a:xfrm>
          <a:prstGeom prst="rect">
            <a:avLst/>
          </a:prstGeom>
          <a:noFill/>
        </p:spPr>
      </p:pic>
      <p:pic>
        <p:nvPicPr>
          <p:cNvPr id="7" name="Picture 2" descr="C:\Users\v-arielp\AppData\Local\Microsoft\Windows\Temporary Internet Files\Content.IE5\A1PB6MHZ\MCj025082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313978">
            <a:off x="9129324" y="5539960"/>
            <a:ext cx="1488181" cy="417040"/>
          </a:xfrm>
          <a:prstGeom prst="rect">
            <a:avLst/>
          </a:prstGeom>
          <a:noFill/>
        </p:spPr>
      </p:pic>
      <p:pic>
        <p:nvPicPr>
          <p:cNvPr id="8" name="Picture 2" descr="C:\Users\v-arielp\AppData\Local\Microsoft\Windows\Temporary Internet Files\Content.IE5\A1PB6MHZ\MCj025082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422412">
            <a:off x="-1157677" y="3139659"/>
            <a:ext cx="1488181" cy="417040"/>
          </a:xfrm>
          <a:prstGeom prst="rect">
            <a:avLst/>
          </a:prstGeom>
          <a:noFill/>
        </p:spPr>
      </p:pic>
      <p:pic>
        <p:nvPicPr>
          <p:cNvPr id="9" name="Picture 2" descr="C:\Users\v-arielp\AppData\Local\Microsoft\Windows\Temporary Internet Files\Content.IE5\A1PB6MHZ\MCj025082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189592">
            <a:off x="6271823" y="7597360"/>
            <a:ext cx="1488181" cy="417040"/>
          </a:xfrm>
          <a:prstGeom prst="rect">
            <a:avLst/>
          </a:prstGeom>
          <a:noFill/>
        </p:spPr>
      </p:pic>
      <p:pic>
        <p:nvPicPr>
          <p:cNvPr id="10" name="Picture 2" descr="C:\Users\v-arielp\AppData\Local\Microsoft\Windows\Temporary Internet Files\Content.IE5\A1PB6MHZ\MCj025082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804850">
            <a:off x="4557323" y="-1089441"/>
            <a:ext cx="1488181" cy="41704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4514 L 0.00781 1.3118 " pathEditMode="relative" ptsTypes="AA">
                                      <p:cBhvr>
                                        <p:cTn id="3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77778E-6 L -0.45 -1.29999 " pathEditMode="relative" ptsTypes="AA">
                                      <p:cBhvr>
                                        <p:cTn id="3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77778E-6 L -0.7375 1.00001 " pathEditMode="relative" ptsTypes="AA">
                                      <p:cBhvr>
                                        <p:cTn id="3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-1.2125 -0.65 " pathEditMode="relative" ptsTypes="AA">
                                      <p:cBhvr>
                                        <p:cTn id="3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44444E-6 L 0.20764 0.67848 " pathEditMode="relative" rAng="0" ptsTypes="AA">
                                      <p:cBhvr>
                                        <p:cTn id="4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33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7 L 0.675 1.15 " pathEditMode="relative" ptsTypes="AA">
                                      <p:cBhvr>
                                        <p:cTn id="4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Thank You!</a:t>
            </a:r>
            <a:endParaRPr lang="en-US" sz="9600" dirty="0"/>
          </a:p>
        </p:txBody>
      </p:sp>
      <p:pic>
        <p:nvPicPr>
          <p:cNvPr id="3" name="Picture 2" descr="C:\Users\v-arielp\AppData\Local\Microsoft\Windows\Temporary Internet Files\Content.IE5\A1PB6MHZ\MCj025082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25708">
            <a:off x="8900724" y="739359"/>
            <a:ext cx="1488181" cy="417040"/>
          </a:xfrm>
          <a:prstGeom prst="rect">
            <a:avLst/>
          </a:prstGeom>
          <a:noFill/>
        </p:spPr>
      </p:pic>
      <p:pic>
        <p:nvPicPr>
          <p:cNvPr id="4" name="Picture 2" descr="C:\Users\v-arielp\AppData\Local\Microsoft\Windows\Temporary Internet Files\Content.IE5\A1PB6MHZ\MCj025082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894591">
            <a:off x="-1213566" y="559857"/>
            <a:ext cx="1488181" cy="417040"/>
          </a:xfrm>
          <a:prstGeom prst="rect">
            <a:avLst/>
          </a:prstGeom>
          <a:noFill/>
        </p:spPr>
      </p:pic>
      <p:pic>
        <p:nvPicPr>
          <p:cNvPr id="6" name="Picture 2" descr="C:\Users\v-arielp\AppData\Local\Microsoft\Windows\Temporary Internet Files\Content.IE5\A1PB6MHZ\MCj025082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313978">
            <a:off x="9129324" y="5539960"/>
            <a:ext cx="1488181" cy="417040"/>
          </a:xfrm>
          <a:prstGeom prst="rect">
            <a:avLst/>
          </a:prstGeom>
          <a:noFill/>
        </p:spPr>
      </p:pic>
      <p:pic>
        <p:nvPicPr>
          <p:cNvPr id="7" name="Picture 2" descr="C:\Users\v-arielp\AppData\Local\Microsoft\Windows\Temporary Internet Files\Content.IE5\A1PB6MHZ\MCj025082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422412">
            <a:off x="-1157677" y="3139659"/>
            <a:ext cx="1488181" cy="417040"/>
          </a:xfrm>
          <a:prstGeom prst="rect">
            <a:avLst/>
          </a:prstGeom>
          <a:noFill/>
        </p:spPr>
      </p:pic>
      <p:pic>
        <p:nvPicPr>
          <p:cNvPr id="8" name="Picture 2" descr="C:\Users\v-arielp\AppData\Local\Microsoft\Windows\Temporary Internet Files\Content.IE5\A1PB6MHZ\MCj025082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189592">
            <a:off x="6271823" y="7597360"/>
            <a:ext cx="1488181" cy="417040"/>
          </a:xfrm>
          <a:prstGeom prst="rect">
            <a:avLst/>
          </a:prstGeom>
          <a:noFill/>
        </p:spPr>
      </p:pic>
      <p:pic>
        <p:nvPicPr>
          <p:cNvPr id="9" name="Picture 2" descr="C:\Users\v-arielp\AppData\Local\Microsoft\Windows\Temporary Internet Files\Content.IE5\A1PB6MHZ\MCj025082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804850">
            <a:off x="4557323" y="-1089441"/>
            <a:ext cx="1488181" cy="41704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4514 L 0.00781 1.3118 " pathEditMode="relative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77778E-6 L -0.45 -1.29999 " pathEditMode="relative" ptsTypes="AA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77778E-6 L -0.7375 1.00001 " pathEditMode="relative" ptsTypes="AA">
                                      <p:cBhvr>
                                        <p:cTn id="1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-1.2125 -0.65 " pathEditMode="relative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44444E-6 L 0.20764 0.6784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33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7 L 0.675 1.15 " pathEditMode="relative" ptsTypes="AA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6" presetClass="exit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2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3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3696</TotalTime>
  <Words>481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Truth, Justice, and Cake Cutting</vt:lpstr>
      <vt:lpstr>Truth, justice, and cake cutting</vt:lpstr>
      <vt:lpstr>Truth, justice, and cake cutting</vt:lpstr>
      <vt:lpstr>Truth, justice, and cake cutting</vt:lpstr>
      <vt:lpstr>Deterministic algorithms</vt:lpstr>
      <vt:lpstr>Randomized algorithms</vt:lpstr>
      <vt:lpstr>Nobody’s perfect</vt:lpstr>
      <vt:lpstr>Discussion 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Lenovo User</cp:lastModifiedBy>
  <cp:revision>242</cp:revision>
  <dcterms:created xsi:type="dcterms:W3CDTF">2006-08-16T00:00:00Z</dcterms:created>
  <dcterms:modified xsi:type="dcterms:W3CDTF">2010-09-15T10:03:25Z</dcterms:modified>
</cp:coreProperties>
</file>