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06" r:id="rId4"/>
    <p:sldId id="308" r:id="rId5"/>
    <p:sldId id="307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80" r:id="rId15"/>
  </p:sldIdLst>
  <p:sldSz cx="9906000" cy="6858000" type="A4"/>
  <p:notesSz cx="9144000" cy="6858000"/>
  <p:embeddedFontLs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parajita" pitchFamily="34" charset="0"/>
      <p:regular r:id="rId26"/>
      <p:bold r:id="rId27"/>
      <p:italic r:id="rId28"/>
      <p:boldItalic r:id="rId29"/>
    </p:embeddedFont>
    <p:embeddedFont>
      <p:font typeface="Gill Sans MT" pitchFamily="34" charset="0"/>
      <p:regular r:id="rId30"/>
      <p:bold r:id="rId31"/>
      <p:italic r:id="rId32"/>
      <p:boldItalic r:id="rId33"/>
    </p:embeddedFont>
    <p:embeddedFont>
      <p:font typeface="Wingdings 2" pitchFamily="18" charset="2"/>
      <p:regular r:id="rId34"/>
    </p:embeddedFont>
    <p:embeddedFont>
      <p:font typeface="Tahoma" pitchFamily="34" charset="0"/>
      <p:regular r:id="rId35"/>
      <p:bold r:id="rId36"/>
    </p:embeddedFont>
  </p:embeddedFontLst>
  <p:custDataLst>
    <p:tags r:id="rId3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192"/>
    <a:srgbClr val="9999FF"/>
    <a:srgbClr val="378EA3"/>
    <a:srgbClr val="F2EDE2"/>
    <a:srgbClr val="E7DEC9"/>
    <a:srgbClr val="CCECFF"/>
    <a:srgbClr val="99CCFF"/>
    <a:srgbClr val="EAEAEA"/>
    <a:srgbClr val="F0F0F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9503" autoAdjust="0"/>
  </p:normalViewPr>
  <p:slideViewPr>
    <p:cSldViewPr snapToGrid="0">
      <p:cViewPr>
        <p:scale>
          <a:sx n="100" d="100"/>
          <a:sy n="100" d="100"/>
        </p:scale>
        <p:origin x="-912" y="-294"/>
      </p:cViewPr>
      <p:guideLst>
        <p:guide orient="horz" pos="1360"/>
        <p:guide pos="1386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4" y="-5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D26F44-072D-4802-A15C-EA781B1AD2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55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05DC9-0DE7-4F0A-8119-CF247C8BFDFC}" type="datetimeFigureOut">
              <a:rPr lang="de-DE" smtClean="0"/>
              <a:pPr/>
              <a:t>15.09.2010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D2C1-CB09-47AD-8BAF-C6260FFBFE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65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In this talk: The </a:t>
            </a:r>
            <a:r>
              <a:rPr lang="de-DE" sz="2400" dirty="0" err="1" smtClean="0"/>
              <a:t>objective</a:t>
            </a:r>
            <a:r>
              <a:rPr lang="de-DE" sz="2400" dirty="0" smtClean="0"/>
              <a:t> </a:t>
            </a:r>
            <a:r>
              <a:rPr lang="de-DE" sz="2400" dirty="0" err="1" smtClean="0"/>
              <a:t>function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of </a:t>
            </a:r>
            <a:r>
              <a:rPr lang="de-DE" sz="2400" dirty="0" err="1" smtClean="0"/>
              <a:t>completion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times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3D2C1-CB09-47AD-8BAF-C6260FFBFEF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A General Scheme for Designing Monotone Algorithms for Scheduling Problems with Precedence Constraints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53BDE-58D3-4687-AFCB-60C49CD7231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>
            <a:off x="0" y="5703888"/>
            <a:ext cx="9906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2" name="Picture 3" descr="TU-KL-HKS-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6689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"/>
          <p:cNvGrpSpPr>
            <a:grpSpLocks/>
          </p:cNvGrpSpPr>
          <p:nvPr userDrawn="1"/>
        </p:nvGrpSpPr>
        <p:grpSpPr bwMode="auto">
          <a:xfrm>
            <a:off x="2200275" y="0"/>
            <a:ext cx="7705725" cy="969963"/>
            <a:chOff x="1386" y="0"/>
            <a:chExt cx="4854" cy="611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1813" y="0"/>
              <a:ext cx="4427" cy="611"/>
            </a:xfrm>
            <a:prstGeom prst="rect">
              <a:avLst/>
            </a:prstGeom>
            <a:solidFill>
              <a:srgbClr val="FDF4B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AutoShape 6"/>
            <p:cNvSpPr>
              <a:spLocks noChangeArrowheads="1"/>
            </p:cNvSpPr>
            <p:nvPr userDrawn="1"/>
          </p:nvSpPr>
          <p:spPr bwMode="auto">
            <a:xfrm>
              <a:off x="1386" y="0"/>
              <a:ext cx="2789" cy="611"/>
            </a:xfrm>
            <a:prstGeom prst="parallelogram">
              <a:avLst>
                <a:gd name="adj" fmla="val 30600"/>
              </a:avLst>
            </a:prstGeom>
            <a:solidFill>
              <a:srgbClr val="FDF4B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7" name="Group 7"/>
          <p:cNvGrpSpPr>
            <a:grpSpLocks/>
          </p:cNvGrpSpPr>
          <p:nvPr userDrawn="1"/>
        </p:nvGrpSpPr>
        <p:grpSpPr bwMode="auto">
          <a:xfrm>
            <a:off x="1" y="2708275"/>
            <a:ext cx="1670050" cy="241300"/>
            <a:chOff x="0" y="1706"/>
            <a:chExt cx="1052" cy="152"/>
          </a:xfrm>
        </p:grpSpPr>
        <p:sp>
          <p:nvSpPr>
            <p:cNvPr id="18" name="Rectangle 8"/>
            <p:cNvSpPr>
              <a:spLocks noChangeArrowheads="1"/>
            </p:cNvSpPr>
            <p:nvPr userDrawn="1"/>
          </p:nvSpPr>
          <p:spPr bwMode="auto">
            <a:xfrm>
              <a:off x="0" y="1706"/>
              <a:ext cx="1011" cy="1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AutoShape 9"/>
            <p:cNvSpPr>
              <a:spLocks noChangeArrowheads="1"/>
            </p:cNvSpPr>
            <p:nvPr userDrawn="1"/>
          </p:nvSpPr>
          <p:spPr bwMode="auto">
            <a:xfrm>
              <a:off x="300" y="1706"/>
              <a:ext cx="752" cy="146"/>
            </a:xfrm>
            <a:prstGeom prst="parallelogram">
              <a:avLst>
                <a:gd name="adj" fmla="val 30141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1" name="Group 10"/>
          <p:cNvGrpSpPr>
            <a:grpSpLocks/>
          </p:cNvGrpSpPr>
          <p:nvPr userDrawn="1"/>
        </p:nvGrpSpPr>
        <p:grpSpPr bwMode="auto">
          <a:xfrm>
            <a:off x="377825" y="6623052"/>
            <a:ext cx="9528175" cy="263525"/>
            <a:chOff x="238" y="4172"/>
            <a:chExt cx="6002" cy="166"/>
          </a:xfrm>
        </p:grpSpPr>
        <p:sp>
          <p:nvSpPr>
            <p:cNvPr id="23" name="Rectangle 11"/>
            <p:cNvSpPr>
              <a:spLocks noChangeArrowheads="1"/>
            </p:cNvSpPr>
            <p:nvPr userDrawn="1"/>
          </p:nvSpPr>
          <p:spPr bwMode="auto">
            <a:xfrm>
              <a:off x="318" y="4172"/>
              <a:ext cx="5922" cy="1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AutoShape 12"/>
            <p:cNvSpPr>
              <a:spLocks noChangeArrowheads="1"/>
            </p:cNvSpPr>
            <p:nvPr userDrawn="1"/>
          </p:nvSpPr>
          <p:spPr bwMode="auto">
            <a:xfrm>
              <a:off x="238" y="4172"/>
              <a:ext cx="284" cy="166"/>
            </a:xfrm>
            <a:prstGeom prst="parallelogram">
              <a:avLst>
                <a:gd name="adj" fmla="val 259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5" name="Rectangle 13"/>
          <p:cNvSpPr>
            <a:spLocks noChangeArrowheads="1"/>
          </p:cNvSpPr>
          <p:nvPr userDrawn="1"/>
        </p:nvSpPr>
        <p:spPr bwMode="auto">
          <a:xfrm>
            <a:off x="1" y="20335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1587501" y="2941638"/>
            <a:ext cx="83185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AC457-5541-454C-987B-0586B31F60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29500" y="274639"/>
            <a:ext cx="19812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38250" y="274640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AC853-11B8-4B32-9D74-13142A94AC8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879851" y="6305550"/>
            <a:ext cx="1958974" cy="47625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64FE70-9F12-476B-BA73-6EF94F805F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5848351" y="6305550"/>
            <a:ext cx="3479800" cy="47625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1000" smtClean="0"/>
              <a:t>A General Scheme for Designing Monotone Algorithms for Scheduling Problems with Precedence Constraints</a:t>
            </a:r>
            <a:endParaRPr lang="en-US"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04CA3-865E-4F46-A1D0-8C840E2DE1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12044-2AE2-427A-9B49-910562202CA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B8AA9-3A00-410C-842D-DC863665D7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362D8-C757-4296-99DD-2B1C5423CB3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650EF-EEC3-4BCF-A000-DF826844BE8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A General Scheme for Designing Monotone Algorithms for Scheduling Problems with Precedence Constraints</a:t>
            </a:r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B6788-F4C2-4E16-A88F-655B1671EEB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tx1"/>
                </a:solidFill>
              </a:rPr>
              <a:t>A General Scheme for Designing Monotone Algorithms for Scheduling Problems with Precedence Constraints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3CC78-2F16-4AB3-8FA7-029733050E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98121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r" eaLnBrk="1" latinLnBrk="0" hangingPunct="1"/>
            <a:r>
              <a:rPr kumimoji="0" lang="en-US" sz="1000" smtClean="0">
                <a:solidFill>
                  <a:schemeClr val="tx1"/>
                </a:solidFill>
              </a:rPr>
              <a:t>A General Scheme for Designing Monotone Algorithms for Scheduling Problems with Precedence Constraints</a:t>
            </a:r>
            <a:endParaRPr kumimoji="0" lang="en-US" sz="1000">
              <a:solidFill>
                <a:schemeClr val="tx1"/>
              </a:solidFill>
            </a:endParaRPr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F64FE70-9F12-476B-BA73-6EF94F805F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25" descr="TU-KL-HKS-transpar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1" y="166689"/>
            <a:ext cx="1828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1"/>
          <p:cNvGrpSpPr>
            <a:grpSpLocks/>
          </p:cNvGrpSpPr>
          <p:nvPr userDrawn="1"/>
        </p:nvGrpSpPr>
        <p:grpSpPr bwMode="auto">
          <a:xfrm>
            <a:off x="2200275" y="0"/>
            <a:ext cx="7705725" cy="969963"/>
            <a:chOff x="1386" y="0"/>
            <a:chExt cx="4854" cy="611"/>
          </a:xfrm>
        </p:grpSpPr>
        <p:sp>
          <p:nvSpPr>
            <p:cNvPr id="16" name="Rectangle 18"/>
            <p:cNvSpPr>
              <a:spLocks noChangeArrowheads="1"/>
            </p:cNvSpPr>
            <p:nvPr userDrawn="1"/>
          </p:nvSpPr>
          <p:spPr bwMode="auto">
            <a:xfrm>
              <a:off x="1813" y="0"/>
              <a:ext cx="4427" cy="611"/>
            </a:xfrm>
            <a:prstGeom prst="rect">
              <a:avLst/>
            </a:prstGeom>
            <a:solidFill>
              <a:srgbClr val="FEFFE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AutoShape 34"/>
            <p:cNvSpPr>
              <a:spLocks noChangeArrowheads="1"/>
            </p:cNvSpPr>
            <p:nvPr userDrawn="1"/>
          </p:nvSpPr>
          <p:spPr bwMode="auto">
            <a:xfrm>
              <a:off x="1386" y="0"/>
              <a:ext cx="2789" cy="611"/>
            </a:xfrm>
            <a:prstGeom prst="parallelogram">
              <a:avLst>
                <a:gd name="adj" fmla="val 30600"/>
              </a:avLst>
            </a:prstGeom>
            <a:solidFill>
              <a:srgbClr val="FEFFE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8" name="Group 54"/>
          <p:cNvGrpSpPr>
            <a:grpSpLocks/>
          </p:cNvGrpSpPr>
          <p:nvPr userDrawn="1"/>
        </p:nvGrpSpPr>
        <p:grpSpPr bwMode="auto">
          <a:xfrm>
            <a:off x="1" y="2708275"/>
            <a:ext cx="1670050" cy="241300"/>
            <a:chOff x="0" y="1706"/>
            <a:chExt cx="1052" cy="152"/>
          </a:xfrm>
          <a:solidFill>
            <a:srgbClr val="FFFF00"/>
          </a:solidFill>
        </p:grpSpPr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0" y="1706"/>
              <a:ext cx="1011" cy="1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AutoShape 36"/>
            <p:cNvSpPr>
              <a:spLocks noChangeArrowheads="1"/>
            </p:cNvSpPr>
            <p:nvPr userDrawn="1"/>
          </p:nvSpPr>
          <p:spPr bwMode="auto">
            <a:xfrm>
              <a:off x="300" y="1706"/>
              <a:ext cx="752" cy="146"/>
            </a:xfrm>
            <a:prstGeom prst="parallelogram">
              <a:avLst>
                <a:gd name="adj" fmla="val 30141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21" name="Group 55"/>
          <p:cNvGrpSpPr>
            <a:grpSpLocks/>
          </p:cNvGrpSpPr>
          <p:nvPr userDrawn="1"/>
        </p:nvGrpSpPr>
        <p:grpSpPr bwMode="auto">
          <a:xfrm>
            <a:off x="377825" y="6623052"/>
            <a:ext cx="9528175" cy="263525"/>
            <a:chOff x="238" y="4172"/>
            <a:chExt cx="6002" cy="166"/>
          </a:xfrm>
        </p:grpSpPr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318" y="4172"/>
              <a:ext cx="5922" cy="1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AutoShape 38"/>
            <p:cNvSpPr>
              <a:spLocks noChangeArrowheads="1"/>
            </p:cNvSpPr>
            <p:nvPr userDrawn="1"/>
          </p:nvSpPr>
          <p:spPr bwMode="auto">
            <a:xfrm>
              <a:off x="238" y="4172"/>
              <a:ext cx="284" cy="166"/>
            </a:xfrm>
            <a:prstGeom prst="parallelogram">
              <a:avLst>
                <a:gd name="adj" fmla="val 259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26" name="Rectangle 43"/>
          <p:cNvSpPr>
            <a:spLocks noChangeArrowheads="1"/>
          </p:cNvSpPr>
          <p:nvPr userDrawn="1"/>
        </p:nvSpPr>
        <p:spPr bwMode="auto">
          <a:xfrm>
            <a:off x="1" y="2033589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7" name="Text Box 44"/>
          <p:cNvSpPr txBox="1">
            <a:spLocks noChangeArrowheads="1"/>
          </p:cNvSpPr>
          <p:nvPr userDrawn="1"/>
        </p:nvSpPr>
        <p:spPr bwMode="auto">
          <a:xfrm>
            <a:off x="6368472" y="2646365"/>
            <a:ext cx="184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8" name="Line 58"/>
          <p:cNvSpPr>
            <a:spLocks noChangeShapeType="1"/>
          </p:cNvSpPr>
          <p:nvPr userDrawn="1"/>
        </p:nvSpPr>
        <p:spPr bwMode="auto">
          <a:xfrm>
            <a:off x="0" y="5770563"/>
            <a:ext cx="9906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bmp"/><Relationship Id="rId3" Type="http://schemas.openxmlformats.org/officeDocument/2006/relationships/tags" Target="../tags/tag70.xml"/><Relationship Id="rId7" Type="http://schemas.openxmlformats.org/officeDocument/2006/relationships/image" Target="../media/image38.bmp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bmp"/><Relationship Id="rId4" Type="http://schemas.openxmlformats.org/officeDocument/2006/relationships/tags" Target="../tags/tag71.xml"/><Relationship Id="rId9" Type="http://schemas.openxmlformats.org/officeDocument/2006/relationships/image" Target="../media/image40.b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6.bmp"/><Relationship Id="rId3" Type="http://schemas.openxmlformats.org/officeDocument/2006/relationships/tags" Target="../tags/tag74.xml"/><Relationship Id="rId21" Type="http://schemas.openxmlformats.org/officeDocument/2006/relationships/image" Target="../media/image5.emf"/><Relationship Id="rId34" Type="http://schemas.openxmlformats.org/officeDocument/2006/relationships/image" Target="../media/image54.bmp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45.bmp"/><Relationship Id="rId33" Type="http://schemas.openxmlformats.org/officeDocument/2006/relationships/image" Target="../media/image53.bmp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image" Target="../media/image4.emf"/><Relationship Id="rId29" Type="http://schemas.openxmlformats.org/officeDocument/2006/relationships/image" Target="../media/image49.bmp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4.bmp"/><Relationship Id="rId32" Type="http://schemas.openxmlformats.org/officeDocument/2006/relationships/image" Target="../media/image52.bmp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43.bmp"/><Relationship Id="rId28" Type="http://schemas.openxmlformats.org/officeDocument/2006/relationships/image" Target="../media/image48.bmp"/><Relationship Id="rId10" Type="http://schemas.openxmlformats.org/officeDocument/2006/relationships/tags" Target="../tags/tag81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51.bmp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42.bmp"/><Relationship Id="rId27" Type="http://schemas.openxmlformats.org/officeDocument/2006/relationships/image" Target="../media/image47.bmp"/><Relationship Id="rId30" Type="http://schemas.openxmlformats.org/officeDocument/2006/relationships/image" Target="../media/image50.b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4.emf"/><Relationship Id="rId26" Type="http://schemas.openxmlformats.org/officeDocument/2006/relationships/image" Target="../media/image54.bmp"/><Relationship Id="rId3" Type="http://schemas.openxmlformats.org/officeDocument/2006/relationships/tags" Target="../tags/tag91.xml"/><Relationship Id="rId21" Type="http://schemas.openxmlformats.org/officeDocument/2006/relationships/image" Target="../media/image44.bmp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8.bmp"/><Relationship Id="rId33" Type="http://schemas.openxmlformats.org/officeDocument/2006/relationships/image" Target="../media/image61.bmp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43.bmp"/><Relationship Id="rId29" Type="http://schemas.openxmlformats.org/officeDocument/2006/relationships/image" Target="../media/image57.jpe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47.bmp"/><Relationship Id="rId32" Type="http://schemas.openxmlformats.org/officeDocument/2006/relationships/image" Target="../media/image60.bmp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46.bmp"/><Relationship Id="rId28" Type="http://schemas.openxmlformats.org/officeDocument/2006/relationships/image" Target="../media/image56.bmp"/><Relationship Id="rId10" Type="http://schemas.openxmlformats.org/officeDocument/2006/relationships/tags" Target="../tags/tag98.xml"/><Relationship Id="rId19" Type="http://schemas.openxmlformats.org/officeDocument/2006/relationships/image" Target="../media/image5.emf"/><Relationship Id="rId31" Type="http://schemas.openxmlformats.org/officeDocument/2006/relationships/image" Target="../media/image59.bmp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45.bmp"/><Relationship Id="rId27" Type="http://schemas.openxmlformats.org/officeDocument/2006/relationships/image" Target="../media/image55.bmp"/><Relationship Id="rId30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bmp"/><Relationship Id="rId3" Type="http://schemas.openxmlformats.org/officeDocument/2006/relationships/tags" Target="../tags/tag107.xml"/><Relationship Id="rId7" Type="http://schemas.openxmlformats.org/officeDocument/2006/relationships/image" Target="../media/image63.bmp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62.bmp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9" Type="http://schemas.openxmlformats.org/officeDocument/2006/relationships/image" Target="../media/image65.b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emf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4.bm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14.xml"/><Relationship Id="rId10" Type="http://schemas.openxmlformats.org/officeDocument/2006/relationships/image" Target="../media/image12.png"/><Relationship Id="rId4" Type="http://schemas.openxmlformats.org/officeDocument/2006/relationships/tags" Target="../tags/tag13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7.bmp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bmp"/><Relationship Id="rId5" Type="http://schemas.openxmlformats.org/officeDocument/2006/relationships/tags" Target="../tags/tag19.xml"/><Relationship Id="rId10" Type="http://schemas.openxmlformats.org/officeDocument/2006/relationships/image" Target="../media/image15.bmp"/><Relationship Id="rId4" Type="http://schemas.openxmlformats.org/officeDocument/2006/relationships/tags" Target="../tags/tag18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bmp"/><Relationship Id="rId4" Type="http://schemas.openxmlformats.org/officeDocument/2006/relationships/tags" Target="../tags/tag23.xml"/><Relationship Id="rId9" Type="http://schemas.openxmlformats.org/officeDocument/2006/relationships/image" Target="../media/image18.b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9.bmp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24.bmp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23.bmp"/><Relationship Id="rId38" Type="http://schemas.openxmlformats.org/officeDocument/2006/relationships/image" Target="../media/image28.bmp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5.emf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22.bmp"/><Relationship Id="rId37" Type="http://schemas.openxmlformats.org/officeDocument/2006/relationships/image" Target="../media/image27.bmp"/><Relationship Id="rId40" Type="http://schemas.openxmlformats.org/officeDocument/2006/relationships/image" Target="../media/image30.bmp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4.emf"/><Relationship Id="rId36" Type="http://schemas.openxmlformats.org/officeDocument/2006/relationships/image" Target="../media/image26.bmp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21.bmp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notesSlide" Target="../notesSlides/notesSlide6.xml"/><Relationship Id="rId30" Type="http://schemas.openxmlformats.org/officeDocument/2006/relationships/image" Target="../media/image20.bmp"/><Relationship Id="rId35" Type="http://schemas.openxmlformats.org/officeDocument/2006/relationships/image" Target="../media/image25.b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bmp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31.bmp"/><Relationship Id="rId5" Type="http://schemas.openxmlformats.org/officeDocument/2006/relationships/tags" Target="../tags/tag53.xml"/><Relationship Id="rId10" Type="http://schemas.openxmlformats.org/officeDocument/2006/relationships/image" Target="../media/image5.emf"/><Relationship Id="rId4" Type="http://schemas.openxmlformats.org/officeDocument/2006/relationships/tags" Target="../tags/tag52.xml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bmp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33.bmp"/><Relationship Id="rId5" Type="http://schemas.openxmlformats.org/officeDocument/2006/relationships/tags" Target="../tags/tag59.xml"/><Relationship Id="rId10" Type="http://schemas.openxmlformats.org/officeDocument/2006/relationships/image" Target="../media/image5.emf"/><Relationship Id="rId4" Type="http://schemas.openxmlformats.org/officeDocument/2006/relationships/tags" Target="../tags/tag58.xml"/><Relationship Id="rId9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bmp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5.bmp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5.emf"/><Relationship Id="rId5" Type="http://schemas.openxmlformats.org/officeDocument/2006/relationships/tags" Target="../tags/tag65.xml"/><Relationship Id="rId10" Type="http://schemas.openxmlformats.org/officeDocument/2006/relationships/image" Target="../media/image4.emf"/><Relationship Id="rId4" Type="http://schemas.openxmlformats.org/officeDocument/2006/relationships/tags" Target="../tags/tag64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37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6726" y="1838328"/>
            <a:ext cx="7829550" cy="147954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 Combinatorial Algorithm for</a:t>
            </a:r>
            <a:br>
              <a:rPr lang="en-US" sz="2400" dirty="0" smtClean="0"/>
            </a:br>
            <a:r>
              <a:rPr lang="en-US" sz="2400" dirty="0" smtClean="0"/>
              <a:t>Strong Implementation of Social Choice Functions</a:t>
            </a:r>
            <a:endParaRPr lang="de-DE" sz="2400" b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1" y="3886200"/>
            <a:ext cx="8086725" cy="244792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de-DE" sz="1800" u="sng" dirty="0" smtClean="0"/>
              <a:t>Clemens Thielen</a:t>
            </a:r>
            <a:r>
              <a:rPr lang="de-DE" sz="1800" dirty="0" smtClean="0"/>
              <a:t>		Stephan Westphal</a:t>
            </a:r>
          </a:p>
          <a:p>
            <a:pPr eaLnBrk="1" hangingPunct="1">
              <a:spcBef>
                <a:spcPct val="0"/>
              </a:spcBef>
            </a:pPr>
            <a:endParaRPr lang="de-DE" sz="1600" dirty="0" smtClean="0"/>
          </a:p>
          <a:p>
            <a:pPr eaLnBrk="1" hangingPunct="1">
              <a:spcBef>
                <a:spcPct val="0"/>
              </a:spcBef>
            </a:pPr>
            <a:endParaRPr lang="de-DE" sz="1600" dirty="0" smtClean="0"/>
          </a:p>
          <a:p>
            <a:pPr eaLnBrk="1" hangingPunct="1">
              <a:spcBef>
                <a:spcPct val="0"/>
              </a:spcBef>
            </a:pPr>
            <a:endParaRPr lang="de-DE" sz="1400" dirty="0" smtClean="0"/>
          </a:p>
          <a:p>
            <a:pPr algn="ctr"/>
            <a:r>
              <a:rPr lang="de-DE" sz="1400" dirty="0" smtClean="0"/>
              <a:t>3rd International Workshop on Computational Social Choice</a:t>
            </a:r>
            <a:endParaRPr lang="en-US" sz="1400" dirty="0" smtClean="0"/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15 September 2010</a:t>
            </a:r>
          </a:p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thielen@mathematik.uni-kl.de</a:t>
            </a:r>
            <a:endParaRPr lang="de-DE" sz="14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Grafik 6" descr="TU-K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772" y="4282230"/>
            <a:ext cx="1850428" cy="51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    </a:t>
            </a:r>
            <a:r>
              <a:rPr lang="de-DE" sz="4000" dirty="0" smtClean="0"/>
              <a:t>Perturbation of Node Potentials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790699" y="1559454"/>
            <a:ext cx="7362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pPr>
              <a:buSzPct val="150000"/>
            </a:pPr>
            <a:endParaRPr lang="de-DE" b="1" dirty="0">
              <a:solidFill>
                <a:srgbClr val="0E3192"/>
              </a:solidFill>
              <a:latin typeface="+mn-lt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4109" name="Grafik 410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1" y="4919160"/>
            <a:ext cx="57658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" name="Grafik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1" y="1626129"/>
            <a:ext cx="6642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Grafik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1" y="2382223"/>
            <a:ext cx="64008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" name="Grafik 6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1" y="3818460"/>
            <a:ext cx="6743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75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    </a:t>
            </a:r>
            <a:r>
              <a:rPr lang="de-DE" sz="4000" dirty="0" smtClean="0"/>
              <a:t>Perturbation in Graph </a:t>
            </a:r>
            <a:r>
              <a:rPr lang="de-DE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de-DE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99000" y="2994025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99000" y="2994025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7" name="Grafik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18050" y="4553923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Grafik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18050" y="4553923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feld 54"/>
          <p:cNvSpPr txBox="1"/>
          <p:nvPr/>
        </p:nvSpPr>
        <p:spPr>
          <a:xfrm>
            <a:off x="1800224" y="1311804"/>
            <a:ext cx="7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>
                <a:solidFill>
                  <a:srgbClr val="0E3192"/>
                </a:solidFill>
                <a:latin typeface="+mn-lt"/>
              </a:rPr>
              <a:t> </a:t>
            </a:r>
          </a:p>
        </p:txBody>
      </p:sp>
      <p:sp>
        <p:nvSpPr>
          <p:cNvPr id="10" name="Ellipse 9"/>
          <p:cNvSpPr/>
          <p:nvPr/>
        </p:nvSpPr>
        <p:spPr>
          <a:xfrm>
            <a:off x="4114800" y="3471861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4114800" y="4260233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5162550" y="3471861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5162550" y="4260233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2867025" y="3790949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467475" y="2926556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5981700" y="4741068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781800" y="5426868"/>
            <a:ext cx="190500" cy="185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6953250" y="4579323"/>
            <a:ext cx="190500" cy="185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stCxn id="23" idx="6"/>
            <a:endCxn id="10" idx="2"/>
          </p:cNvCxnSpPr>
          <p:nvPr/>
        </p:nvCxnSpPr>
        <p:spPr>
          <a:xfrm flipV="1">
            <a:off x="3057525" y="3564730"/>
            <a:ext cx="1057275" cy="319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0" idx="6"/>
            <a:endCxn id="20" idx="2"/>
          </p:cNvCxnSpPr>
          <p:nvPr/>
        </p:nvCxnSpPr>
        <p:spPr>
          <a:xfrm>
            <a:off x="4305300" y="3564730"/>
            <a:ext cx="857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21" idx="2"/>
            <a:endCxn id="19" idx="6"/>
          </p:cNvCxnSpPr>
          <p:nvPr/>
        </p:nvCxnSpPr>
        <p:spPr>
          <a:xfrm flipH="1">
            <a:off x="4305300" y="4353102"/>
            <a:ext cx="857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19" idx="0"/>
            <a:endCxn id="10" idx="4"/>
          </p:cNvCxnSpPr>
          <p:nvPr/>
        </p:nvCxnSpPr>
        <p:spPr>
          <a:xfrm flipV="1">
            <a:off x="4210050" y="3657599"/>
            <a:ext cx="0" cy="602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20" idx="4"/>
            <a:endCxn id="21" idx="0"/>
          </p:cNvCxnSpPr>
          <p:nvPr/>
        </p:nvCxnSpPr>
        <p:spPr>
          <a:xfrm>
            <a:off x="5257800" y="3657599"/>
            <a:ext cx="0" cy="602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9" idx="7"/>
            <a:endCxn id="20" idx="3"/>
          </p:cNvCxnSpPr>
          <p:nvPr/>
        </p:nvCxnSpPr>
        <p:spPr>
          <a:xfrm flipV="1">
            <a:off x="4277402" y="3630398"/>
            <a:ext cx="913046" cy="657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24" idx="3"/>
            <a:endCxn id="20" idx="6"/>
          </p:cNvCxnSpPr>
          <p:nvPr/>
        </p:nvCxnSpPr>
        <p:spPr>
          <a:xfrm flipH="1">
            <a:off x="5353050" y="3085093"/>
            <a:ext cx="1142323" cy="479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21" idx="5"/>
            <a:endCxn id="25" idx="1"/>
          </p:cNvCxnSpPr>
          <p:nvPr/>
        </p:nvCxnSpPr>
        <p:spPr>
          <a:xfrm>
            <a:off x="5325152" y="4418770"/>
            <a:ext cx="684446" cy="349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25" idx="5"/>
            <a:endCxn id="26" idx="1"/>
          </p:cNvCxnSpPr>
          <p:nvPr/>
        </p:nvCxnSpPr>
        <p:spPr>
          <a:xfrm>
            <a:off x="6144302" y="4899605"/>
            <a:ext cx="665396" cy="554464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25" idx="6"/>
            <a:endCxn id="27" idx="2"/>
          </p:cNvCxnSpPr>
          <p:nvPr/>
        </p:nvCxnSpPr>
        <p:spPr>
          <a:xfrm flipV="1">
            <a:off x="6172200" y="4672192"/>
            <a:ext cx="781050" cy="16174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1368954"/>
            <a:ext cx="54229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Grafik 4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3823185"/>
            <a:ext cx="10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Grafik 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3280461"/>
            <a:ext cx="10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Grafik 6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223311"/>
            <a:ext cx="1270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Grafik 11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48" y="4477723"/>
            <a:ext cx="1270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Grafik 14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534873"/>
            <a:ext cx="10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7" name="Ellipse 46"/>
          <p:cNvSpPr/>
          <p:nvPr/>
        </p:nvSpPr>
        <p:spPr>
          <a:xfrm>
            <a:off x="3395662" y="5083968"/>
            <a:ext cx="190500" cy="185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25" y="5075237"/>
            <a:ext cx="101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Grafik 16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1763200"/>
            <a:ext cx="2730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8" name="Grafik 27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2123751"/>
            <a:ext cx="3873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56" name="Gerade Verbindung mit Pfeil 55"/>
          <p:cNvCxnSpPr>
            <a:stCxn id="47" idx="7"/>
            <a:endCxn id="19" idx="3"/>
          </p:cNvCxnSpPr>
          <p:nvPr/>
        </p:nvCxnSpPr>
        <p:spPr>
          <a:xfrm flipV="1">
            <a:off x="3558264" y="4418770"/>
            <a:ext cx="584434" cy="692399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23" idx="5"/>
            <a:endCxn id="47" idx="0"/>
          </p:cNvCxnSpPr>
          <p:nvPr/>
        </p:nvCxnSpPr>
        <p:spPr>
          <a:xfrm>
            <a:off x="3029627" y="3949486"/>
            <a:ext cx="461285" cy="1134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endCxn id="27" idx="1"/>
          </p:cNvCxnSpPr>
          <p:nvPr/>
        </p:nvCxnSpPr>
        <p:spPr>
          <a:xfrm>
            <a:off x="6562725" y="3112294"/>
            <a:ext cx="418423" cy="1494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Freihandform 4106"/>
          <p:cNvSpPr/>
          <p:nvPr/>
        </p:nvSpPr>
        <p:spPr>
          <a:xfrm>
            <a:off x="2888833" y="3972898"/>
            <a:ext cx="544928" cy="1123950"/>
          </a:xfrm>
          <a:custGeom>
            <a:avLst/>
            <a:gdLst>
              <a:gd name="connsiteX0" fmla="*/ 68678 w 544928"/>
              <a:gd name="connsiteY0" fmla="*/ 0 h 1123950"/>
              <a:gd name="connsiteX1" fmla="*/ 40103 w 544928"/>
              <a:gd name="connsiteY1" fmla="*/ 638175 h 1123950"/>
              <a:gd name="connsiteX2" fmla="*/ 544928 w 544928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928" h="1123950">
                <a:moveTo>
                  <a:pt x="68678" y="0"/>
                </a:moveTo>
                <a:cubicBezTo>
                  <a:pt x="14703" y="225425"/>
                  <a:pt x="-39272" y="450850"/>
                  <a:pt x="40103" y="638175"/>
                </a:cubicBezTo>
                <a:cubicBezTo>
                  <a:pt x="119478" y="825500"/>
                  <a:pt x="332203" y="974725"/>
                  <a:pt x="544928" y="1123950"/>
                </a:cubicBezTo>
              </a:path>
            </a:pathLst>
          </a:cu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09" name="Freihandform 4108"/>
          <p:cNvSpPr/>
          <p:nvPr/>
        </p:nvSpPr>
        <p:spPr>
          <a:xfrm>
            <a:off x="3005814" y="3445315"/>
            <a:ext cx="1104900" cy="370166"/>
          </a:xfrm>
          <a:custGeom>
            <a:avLst/>
            <a:gdLst>
              <a:gd name="connsiteX0" fmla="*/ 1104900 w 1104900"/>
              <a:gd name="connsiteY0" fmla="*/ 84416 h 370166"/>
              <a:gd name="connsiteX1" fmla="*/ 457200 w 1104900"/>
              <a:gd name="connsiteY1" fmla="*/ 17741 h 370166"/>
              <a:gd name="connsiteX2" fmla="*/ 0 w 1104900"/>
              <a:gd name="connsiteY2" fmla="*/ 370166 h 3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370166">
                <a:moveTo>
                  <a:pt x="1104900" y="84416"/>
                </a:moveTo>
                <a:cubicBezTo>
                  <a:pt x="873125" y="27266"/>
                  <a:pt x="641350" y="-29884"/>
                  <a:pt x="457200" y="17741"/>
                </a:cubicBezTo>
                <a:cubicBezTo>
                  <a:pt x="273050" y="65366"/>
                  <a:pt x="136525" y="217766"/>
                  <a:pt x="0" y="370166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10" name="Freihandform 4109"/>
          <p:cNvSpPr/>
          <p:nvPr/>
        </p:nvSpPr>
        <p:spPr>
          <a:xfrm>
            <a:off x="6648450" y="3095625"/>
            <a:ext cx="488098" cy="1476375"/>
          </a:xfrm>
          <a:custGeom>
            <a:avLst/>
            <a:gdLst>
              <a:gd name="connsiteX0" fmla="*/ 409575 w 488098"/>
              <a:gd name="connsiteY0" fmla="*/ 1476375 h 1476375"/>
              <a:gd name="connsiteX1" fmla="*/ 457200 w 488098"/>
              <a:gd name="connsiteY1" fmla="*/ 571500 h 1476375"/>
              <a:gd name="connsiteX2" fmla="*/ 0 w 488098"/>
              <a:gd name="connsiteY2" fmla="*/ 0 h 1476375"/>
              <a:gd name="connsiteX3" fmla="*/ 0 w 488098"/>
              <a:gd name="connsiteY3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098" h="1476375">
                <a:moveTo>
                  <a:pt x="409575" y="1476375"/>
                </a:moveTo>
                <a:cubicBezTo>
                  <a:pt x="467519" y="1146968"/>
                  <a:pt x="525463" y="817562"/>
                  <a:pt x="457200" y="571500"/>
                </a:cubicBezTo>
                <a:cubicBezTo>
                  <a:pt x="388937" y="32543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11" name="Freihandform 4110"/>
          <p:cNvSpPr/>
          <p:nvPr/>
        </p:nvSpPr>
        <p:spPr>
          <a:xfrm>
            <a:off x="5353050" y="2994025"/>
            <a:ext cx="1123950" cy="505796"/>
          </a:xfrm>
          <a:custGeom>
            <a:avLst/>
            <a:gdLst>
              <a:gd name="connsiteX0" fmla="*/ 0 w 1123950"/>
              <a:gd name="connsiteY0" fmla="*/ 505796 h 505796"/>
              <a:gd name="connsiteX1" fmla="*/ 466725 w 1123950"/>
              <a:gd name="connsiteY1" fmla="*/ 29546 h 505796"/>
              <a:gd name="connsiteX2" fmla="*/ 1123950 w 1123950"/>
              <a:gd name="connsiteY2" fmla="*/ 48596 h 505796"/>
              <a:gd name="connsiteX3" fmla="*/ 1123950 w 1123950"/>
              <a:gd name="connsiteY3" fmla="*/ 48596 h 505796"/>
              <a:gd name="connsiteX4" fmla="*/ 1123950 w 1123950"/>
              <a:gd name="connsiteY4" fmla="*/ 48596 h 5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505796">
                <a:moveTo>
                  <a:pt x="0" y="505796"/>
                </a:moveTo>
                <a:cubicBezTo>
                  <a:pt x="139700" y="305771"/>
                  <a:pt x="279400" y="105746"/>
                  <a:pt x="466725" y="29546"/>
                </a:cubicBezTo>
                <a:cubicBezTo>
                  <a:pt x="654050" y="-46654"/>
                  <a:pt x="1123950" y="48596"/>
                  <a:pt x="1123950" y="48596"/>
                </a:cubicBezTo>
                <a:lnTo>
                  <a:pt x="1123950" y="48596"/>
                </a:lnTo>
                <a:lnTo>
                  <a:pt x="1123950" y="48596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1807485" y="1311804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 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4" name="Grafik 3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1" y="1716557"/>
            <a:ext cx="5308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52" name="Pfeil nach rechts 51"/>
          <p:cNvSpPr/>
          <p:nvPr/>
        </p:nvSpPr>
        <p:spPr>
          <a:xfrm>
            <a:off x="2097086" y="1714177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bgerundete rechteckige Legende 29"/>
          <p:cNvSpPr/>
          <p:nvPr/>
        </p:nvSpPr>
        <p:spPr>
          <a:xfrm>
            <a:off x="8215311" y="2439226"/>
            <a:ext cx="1628776" cy="1346135"/>
          </a:xfrm>
          <a:prstGeom prst="wedgeRoundRectCallout">
            <a:avLst>
              <a:gd name="adj1" fmla="val -53400"/>
              <a:gd name="adj2" fmla="val -86004"/>
              <a:gd name="adj3" fmla="val 16667"/>
            </a:avLst>
          </a:prstGeom>
          <a:solidFill>
            <a:srgbClr val="9999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Slack</a:t>
            </a:r>
            <a:r>
              <a:rPr lang="de-DE" dirty="0" smtClean="0">
                <a:solidFill>
                  <a:schemeClr val="tx1"/>
                </a:solidFill>
              </a:rPr>
              <a:t> of </a:t>
            </a:r>
            <a:r>
              <a:rPr lang="de-DE" dirty="0" err="1" smtClean="0">
                <a:solidFill>
                  <a:schemeClr val="tx1"/>
                </a:solidFill>
              </a:rPr>
              <a:t>arc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sz="2800" i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x</a:t>
            </a:r>
            <a:r>
              <a:rPr lang="de-DE" i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,</a:t>
            </a:r>
            <a:r>
              <a:rPr lang="de-DE" sz="2800" i="1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x</a:t>
            </a:r>
            <a:r>
              <a:rPr lang="de-DE" i="1" dirty="0" smtClean="0">
                <a:solidFill>
                  <a:schemeClr val="tx1"/>
                </a:solidFill>
              </a:rPr>
              <a:t>´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1" name="Grafik 30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1368954"/>
            <a:ext cx="6642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0" name="Pfeil nach rechts 59"/>
          <p:cNvSpPr/>
          <p:nvPr/>
        </p:nvSpPr>
        <p:spPr>
          <a:xfrm>
            <a:off x="2097086" y="2171376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Grafik 32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61" y="2244077"/>
            <a:ext cx="53213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4" name="Abgerundete rechteckige Legende 63"/>
          <p:cNvSpPr/>
          <p:nvPr/>
        </p:nvSpPr>
        <p:spPr>
          <a:xfrm>
            <a:off x="4033836" y="5153024"/>
            <a:ext cx="1628776" cy="1346135"/>
          </a:xfrm>
          <a:prstGeom prst="wedgeRoundRectCallout">
            <a:avLst>
              <a:gd name="adj1" fmla="val 47770"/>
              <a:gd name="adj2" fmla="val -86004"/>
              <a:gd name="adj3" fmla="val 16667"/>
            </a:avLst>
          </a:prstGeom>
          <a:solidFill>
            <a:srgbClr val="9999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Slack</a:t>
            </a:r>
            <a:r>
              <a:rPr lang="de-DE" sz="1800" dirty="0" smtClean="0">
                <a:solidFill>
                  <a:schemeClr val="tx1"/>
                </a:solidFill>
              </a:rPr>
              <a:t> of </a:t>
            </a:r>
            <a:r>
              <a:rPr lang="de-DE" sz="1800" dirty="0" err="1" smtClean="0">
                <a:solidFill>
                  <a:schemeClr val="tx1"/>
                </a:solidFill>
              </a:rPr>
              <a:t>incoming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arcs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becomes</a:t>
            </a:r>
            <a:r>
              <a:rPr lang="de-DE" sz="1800" dirty="0" smtClean="0">
                <a:solidFill>
                  <a:schemeClr val="tx1"/>
                </a:solidFill>
              </a:rPr>
              <a:t> positive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4572973"/>
            <a:ext cx="1524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57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3192"/>
                                      </p:to>
                                    </p:animClr>
                                    <p:animClr clrSpc="rgb" dir="cw">
                                      <p:cBhvr>
                                        <p:cTn id="10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3192"/>
                                      </p:to>
                                    </p:animClr>
                                    <p:set>
                                      <p:cBhvr>
                                        <p:cTn id="10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E3192"/>
                                      </p:to>
                                    </p:animClr>
                                    <p:set>
                                      <p:cBhvr>
                                        <p:cTn id="11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319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3192"/>
                                      </p:to>
                                    </p:animClr>
                                    <p:set>
                                      <p:cBhvr>
                                        <p:cTn id="115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E3192"/>
                                      </p:to>
                                    </p:animClr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 build="p"/>
      <p:bldP spid="55" grpId="1" uiExpand="1" build="allAtOnce"/>
      <p:bldP spid="25" grpId="0" animBg="1"/>
      <p:bldP spid="26" grpId="0" uiExpand="1" animBg="1"/>
      <p:bldP spid="26" grpId="1" animBg="1"/>
      <p:bldP spid="26" grpId="2" animBg="1"/>
      <p:bldP spid="27" grpId="0" uiExpand="1" animBg="1"/>
      <p:bldP spid="27" grpId="1" animBg="1"/>
      <p:bldP spid="27" grpId="2" animBg="1"/>
      <p:bldP spid="47" grpId="0" uiExpand="1" animBg="1"/>
      <p:bldP spid="4107" grpId="0" uiExpand="1" animBg="1"/>
      <p:bldP spid="4109" grpId="0" uiExpand="1" animBg="1"/>
      <p:bldP spid="4110" grpId="0" uiExpand="1" animBg="1"/>
      <p:bldP spid="4111" grpId="0" uiExpand="1" animBg="1"/>
      <p:bldP spid="49" grpId="0" uiExpand="1"/>
      <p:bldP spid="52" grpId="0" animBg="1"/>
      <p:bldP spid="30" grpId="0" animBg="1"/>
      <p:bldP spid="60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Finding the </a:t>
            </a:r>
            <a:r>
              <a:rPr lang="de-DE" dirty="0"/>
              <a:t>N</a:t>
            </a:r>
            <a:r>
              <a:rPr lang="de-DE" dirty="0" smtClean="0"/>
              <a:t>ode x</a:t>
            </a:r>
            <a:endParaRPr lang="de-DE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99000" y="2994025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99000" y="2994025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8050" y="4553923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8050" y="4553923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4114800" y="3471861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114800" y="4260233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162550" y="3471861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162550" y="4260233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867025" y="3790949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6467475" y="2926556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981700" y="4741068"/>
            <a:ext cx="190500" cy="185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781800" y="5426868"/>
            <a:ext cx="190500" cy="185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6953250" y="4579323"/>
            <a:ext cx="190500" cy="185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>
            <a:stCxn id="14" idx="6"/>
            <a:endCxn id="10" idx="2"/>
          </p:cNvCxnSpPr>
          <p:nvPr/>
        </p:nvCxnSpPr>
        <p:spPr>
          <a:xfrm flipV="1">
            <a:off x="3057525" y="3564730"/>
            <a:ext cx="1057275" cy="319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0" idx="6"/>
            <a:endCxn id="12" idx="2"/>
          </p:cNvCxnSpPr>
          <p:nvPr/>
        </p:nvCxnSpPr>
        <p:spPr>
          <a:xfrm>
            <a:off x="4305300" y="3564730"/>
            <a:ext cx="857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3" idx="2"/>
            <a:endCxn id="11" idx="6"/>
          </p:cNvCxnSpPr>
          <p:nvPr/>
        </p:nvCxnSpPr>
        <p:spPr>
          <a:xfrm flipH="1">
            <a:off x="4305300" y="4353102"/>
            <a:ext cx="8572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1" idx="0"/>
            <a:endCxn id="10" idx="4"/>
          </p:cNvCxnSpPr>
          <p:nvPr/>
        </p:nvCxnSpPr>
        <p:spPr>
          <a:xfrm flipV="1">
            <a:off x="4210050" y="3657599"/>
            <a:ext cx="0" cy="602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4"/>
            <a:endCxn id="13" idx="0"/>
          </p:cNvCxnSpPr>
          <p:nvPr/>
        </p:nvCxnSpPr>
        <p:spPr>
          <a:xfrm>
            <a:off x="5257800" y="3657599"/>
            <a:ext cx="0" cy="6026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1" idx="7"/>
            <a:endCxn id="12" idx="3"/>
          </p:cNvCxnSpPr>
          <p:nvPr/>
        </p:nvCxnSpPr>
        <p:spPr>
          <a:xfrm flipV="1">
            <a:off x="4277402" y="3630398"/>
            <a:ext cx="913046" cy="657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5" idx="3"/>
            <a:endCxn id="12" idx="6"/>
          </p:cNvCxnSpPr>
          <p:nvPr/>
        </p:nvCxnSpPr>
        <p:spPr>
          <a:xfrm flipH="1">
            <a:off x="5353050" y="3085093"/>
            <a:ext cx="1142323" cy="479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3" idx="5"/>
            <a:endCxn id="16" idx="1"/>
          </p:cNvCxnSpPr>
          <p:nvPr/>
        </p:nvCxnSpPr>
        <p:spPr>
          <a:xfrm>
            <a:off x="5325152" y="4418770"/>
            <a:ext cx="684446" cy="349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6" idx="5"/>
            <a:endCxn id="17" idx="1"/>
          </p:cNvCxnSpPr>
          <p:nvPr/>
        </p:nvCxnSpPr>
        <p:spPr>
          <a:xfrm>
            <a:off x="6144302" y="4899605"/>
            <a:ext cx="665396" cy="554464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6" idx="6"/>
            <a:endCxn id="18" idx="2"/>
          </p:cNvCxnSpPr>
          <p:nvPr/>
        </p:nvCxnSpPr>
        <p:spPr>
          <a:xfrm flipV="1">
            <a:off x="6172200" y="4672192"/>
            <a:ext cx="781050" cy="16174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3823185"/>
            <a:ext cx="10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0" name="Grafik 29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3280461"/>
            <a:ext cx="10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1" name="Grafik 30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223311"/>
            <a:ext cx="1270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Grafik 31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48" y="4477723"/>
            <a:ext cx="1270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Grafik 32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534873"/>
            <a:ext cx="1016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4" name="Ellipse 33"/>
          <p:cNvSpPr/>
          <p:nvPr/>
        </p:nvSpPr>
        <p:spPr>
          <a:xfrm>
            <a:off x="3395662" y="5083968"/>
            <a:ext cx="190500" cy="18573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25" y="5075237"/>
            <a:ext cx="1016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36" name="Gerade Verbindung mit Pfeil 35"/>
          <p:cNvCxnSpPr>
            <a:stCxn id="34" idx="7"/>
            <a:endCxn id="11" idx="3"/>
          </p:cNvCxnSpPr>
          <p:nvPr/>
        </p:nvCxnSpPr>
        <p:spPr>
          <a:xfrm flipV="1">
            <a:off x="3558264" y="4418770"/>
            <a:ext cx="584434" cy="692399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4" idx="5"/>
            <a:endCxn id="34" idx="0"/>
          </p:cNvCxnSpPr>
          <p:nvPr/>
        </p:nvCxnSpPr>
        <p:spPr>
          <a:xfrm>
            <a:off x="3029627" y="3949486"/>
            <a:ext cx="461285" cy="1134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18" idx="1"/>
          </p:cNvCxnSpPr>
          <p:nvPr/>
        </p:nvCxnSpPr>
        <p:spPr>
          <a:xfrm>
            <a:off x="6562725" y="3112294"/>
            <a:ext cx="418423" cy="1494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ihandform 38"/>
          <p:cNvSpPr/>
          <p:nvPr/>
        </p:nvSpPr>
        <p:spPr>
          <a:xfrm>
            <a:off x="2888833" y="3972898"/>
            <a:ext cx="544928" cy="1123950"/>
          </a:xfrm>
          <a:custGeom>
            <a:avLst/>
            <a:gdLst>
              <a:gd name="connsiteX0" fmla="*/ 68678 w 544928"/>
              <a:gd name="connsiteY0" fmla="*/ 0 h 1123950"/>
              <a:gd name="connsiteX1" fmla="*/ 40103 w 544928"/>
              <a:gd name="connsiteY1" fmla="*/ 638175 h 1123950"/>
              <a:gd name="connsiteX2" fmla="*/ 544928 w 544928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928" h="1123950">
                <a:moveTo>
                  <a:pt x="68678" y="0"/>
                </a:moveTo>
                <a:cubicBezTo>
                  <a:pt x="14703" y="225425"/>
                  <a:pt x="-39272" y="450850"/>
                  <a:pt x="40103" y="638175"/>
                </a:cubicBezTo>
                <a:cubicBezTo>
                  <a:pt x="119478" y="825500"/>
                  <a:pt x="332203" y="974725"/>
                  <a:pt x="544928" y="1123950"/>
                </a:cubicBezTo>
              </a:path>
            </a:pathLst>
          </a:cu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3005814" y="3445315"/>
            <a:ext cx="1104900" cy="370166"/>
          </a:xfrm>
          <a:custGeom>
            <a:avLst/>
            <a:gdLst>
              <a:gd name="connsiteX0" fmla="*/ 1104900 w 1104900"/>
              <a:gd name="connsiteY0" fmla="*/ 84416 h 370166"/>
              <a:gd name="connsiteX1" fmla="*/ 457200 w 1104900"/>
              <a:gd name="connsiteY1" fmla="*/ 17741 h 370166"/>
              <a:gd name="connsiteX2" fmla="*/ 0 w 1104900"/>
              <a:gd name="connsiteY2" fmla="*/ 370166 h 37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370166">
                <a:moveTo>
                  <a:pt x="1104900" y="84416"/>
                </a:moveTo>
                <a:cubicBezTo>
                  <a:pt x="873125" y="27266"/>
                  <a:pt x="641350" y="-29884"/>
                  <a:pt x="457200" y="17741"/>
                </a:cubicBezTo>
                <a:cubicBezTo>
                  <a:pt x="273050" y="65366"/>
                  <a:pt x="136525" y="217766"/>
                  <a:pt x="0" y="370166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reihandform 40"/>
          <p:cNvSpPr/>
          <p:nvPr/>
        </p:nvSpPr>
        <p:spPr>
          <a:xfrm>
            <a:off x="6648450" y="3095625"/>
            <a:ext cx="488098" cy="1476375"/>
          </a:xfrm>
          <a:custGeom>
            <a:avLst/>
            <a:gdLst>
              <a:gd name="connsiteX0" fmla="*/ 409575 w 488098"/>
              <a:gd name="connsiteY0" fmla="*/ 1476375 h 1476375"/>
              <a:gd name="connsiteX1" fmla="*/ 457200 w 488098"/>
              <a:gd name="connsiteY1" fmla="*/ 571500 h 1476375"/>
              <a:gd name="connsiteX2" fmla="*/ 0 w 488098"/>
              <a:gd name="connsiteY2" fmla="*/ 0 h 1476375"/>
              <a:gd name="connsiteX3" fmla="*/ 0 w 488098"/>
              <a:gd name="connsiteY3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098" h="1476375">
                <a:moveTo>
                  <a:pt x="409575" y="1476375"/>
                </a:moveTo>
                <a:cubicBezTo>
                  <a:pt x="467519" y="1146968"/>
                  <a:pt x="525463" y="817562"/>
                  <a:pt x="457200" y="571500"/>
                </a:cubicBezTo>
                <a:cubicBezTo>
                  <a:pt x="388937" y="32543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/>
          <p:cNvSpPr/>
          <p:nvPr/>
        </p:nvSpPr>
        <p:spPr>
          <a:xfrm>
            <a:off x="5353050" y="2994025"/>
            <a:ext cx="1123950" cy="505796"/>
          </a:xfrm>
          <a:custGeom>
            <a:avLst/>
            <a:gdLst>
              <a:gd name="connsiteX0" fmla="*/ 0 w 1123950"/>
              <a:gd name="connsiteY0" fmla="*/ 505796 h 505796"/>
              <a:gd name="connsiteX1" fmla="*/ 466725 w 1123950"/>
              <a:gd name="connsiteY1" fmla="*/ 29546 h 505796"/>
              <a:gd name="connsiteX2" fmla="*/ 1123950 w 1123950"/>
              <a:gd name="connsiteY2" fmla="*/ 48596 h 505796"/>
              <a:gd name="connsiteX3" fmla="*/ 1123950 w 1123950"/>
              <a:gd name="connsiteY3" fmla="*/ 48596 h 505796"/>
              <a:gd name="connsiteX4" fmla="*/ 1123950 w 1123950"/>
              <a:gd name="connsiteY4" fmla="*/ 48596 h 5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3950" h="505796">
                <a:moveTo>
                  <a:pt x="0" y="505796"/>
                </a:moveTo>
                <a:cubicBezTo>
                  <a:pt x="139700" y="305771"/>
                  <a:pt x="279400" y="105746"/>
                  <a:pt x="466725" y="29546"/>
                </a:cubicBezTo>
                <a:cubicBezTo>
                  <a:pt x="654050" y="-46654"/>
                  <a:pt x="1123950" y="48596"/>
                  <a:pt x="1123950" y="48596"/>
                </a:cubicBezTo>
                <a:lnTo>
                  <a:pt x="1123950" y="48596"/>
                </a:lnTo>
                <a:lnTo>
                  <a:pt x="1123950" y="48596"/>
                </a:ln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Grafik 42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4572973"/>
            <a:ext cx="1524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5" name="Textfeld 44"/>
          <p:cNvSpPr txBox="1"/>
          <p:nvPr/>
        </p:nvSpPr>
        <p:spPr>
          <a:xfrm>
            <a:off x="1807485" y="1311804"/>
            <a:ext cx="7362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>
                <a:solidFill>
                  <a:srgbClr val="0E3192"/>
                </a:solidFill>
                <a:latin typeface="+mn-lt"/>
              </a:rPr>
              <a:t> </a:t>
            </a:r>
            <a:endParaRPr lang="de-DE" b="1" dirty="0" smtClean="0">
              <a:solidFill>
                <a:srgbClr val="0E3192"/>
              </a:solidFill>
              <a:latin typeface="+mn-lt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>
                <a:solidFill>
                  <a:srgbClr val="0E3192"/>
                </a:solidFill>
                <a:latin typeface="+mn-lt"/>
              </a:rPr>
              <a:t> </a:t>
            </a:r>
          </a:p>
        </p:txBody>
      </p:sp>
      <p:pic>
        <p:nvPicPr>
          <p:cNvPr id="49" name="Grafik 48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1" y="1368954"/>
            <a:ext cx="6426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" name="Grafik 2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1" y="1736827"/>
            <a:ext cx="68453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6" y="5255602"/>
            <a:ext cx="1766887" cy="1325165"/>
          </a:xfrm>
          <a:prstGeom prst="rect">
            <a:avLst/>
          </a:prstGeom>
        </p:spPr>
      </p:pic>
      <p:sp>
        <p:nvSpPr>
          <p:cNvPr id="47" name="Abgerundete rechteckige Legende 46"/>
          <p:cNvSpPr/>
          <p:nvPr/>
        </p:nvSpPr>
        <p:spPr>
          <a:xfrm>
            <a:off x="3533774" y="5612606"/>
            <a:ext cx="1724026" cy="977106"/>
          </a:xfrm>
          <a:prstGeom prst="wedgeRoundRectCallout">
            <a:avLst>
              <a:gd name="adj1" fmla="val -148137"/>
              <a:gd name="adj2" fmla="val -1095"/>
              <a:gd name="adj3" fmla="val 16667"/>
            </a:avLst>
          </a:prstGeom>
          <a:solidFill>
            <a:srgbClr val="9999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err="1" smtClean="0">
                <a:solidFill>
                  <a:schemeClr val="tx1"/>
                </a:solidFill>
              </a:rPr>
              <a:t>You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shrink</a:t>
            </a:r>
            <a:r>
              <a:rPr lang="de-DE" sz="1800" b="1" dirty="0" smtClean="0">
                <a:solidFill>
                  <a:schemeClr val="tx1"/>
                </a:solidFill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</a:rPr>
              <a:t>it!</a:t>
            </a:r>
            <a:endParaRPr lang="de-DE" sz="18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Clemens Thielen\AppData\Local\Microsoft\Windows\Temporary Internet Files\Content.IE5\QCMTQNHC\MC900292594[1].wm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25" y="4316326"/>
            <a:ext cx="725119" cy="9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lipse 52"/>
          <p:cNvSpPr/>
          <p:nvPr/>
        </p:nvSpPr>
        <p:spPr>
          <a:xfrm>
            <a:off x="3974704" y="3232836"/>
            <a:ext cx="1523718" cy="1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Pfeil nach rechts 53"/>
          <p:cNvSpPr/>
          <p:nvPr/>
        </p:nvSpPr>
        <p:spPr>
          <a:xfrm>
            <a:off x="2125661" y="2479027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6" name="Grafik 55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06" y="2536176"/>
            <a:ext cx="61849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58" name="Pfeil nach rechts 57"/>
          <p:cNvSpPr/>
          <p:nvPr/>
        </p:nvSpPr>
        <p:spPr>
          <a:xfrm>
            <a:off x="2125661" y="2059278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06" y="2113902"/>
            <a:ext cx="5359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1" name="Grafik 60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1" y="2923073"/>
            <a:ext cx="1739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  <p:bldP spid="17" grpId="0" animBg="1"/>
      <p:bldP spid="18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5" grpId="0" uiExpand="1" build="p"/>
      <p:bldP spid="47" grpId="0" animBg="1"/>
      <p:bldP spid="53" grpId="0" animBg="1"/>
      <p:bldP spid="53" grpId="1" animBg="1"/>
      <p:bldP spid="54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of Results</a:t>
            </a:r>
            <a:endParaRPr lang="de-DE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endParaRPr lang="en-US" sz="2000" dirty="0" smtClean="0"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>
                <a:latin typeface="Tahoma" pitchFamily="34" charset="0"/>
              </a:rPr>
              <a:t> </a:t>
            </a:r>
            <a:endParaRPr lang="en-US" sz="2000" dirty="0" smtClean="0"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</p:txBody>
      </p:sp>
      <p:pic>
        <p:nvPicPr>
          <p:cNvPr id="13" name="Grafik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8" y="1520825"/>
            <a:ext cx="70485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7" name="Grafik 1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8" y="2882900"/>
            <a:ext cx="5905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8" name="Grafik 1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8" y="3822700"/>
            <a:ext cx="7264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0" name="Grafik 1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8" y="4730313"/>
            <a:ext cx="5054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en-US" sz="4800" dirty="0" smtClean="0">
                <a:latin typeface="+mj-lt"/>
              </a:rPr>
              <a:t>Thank you!</a:t>
            </a:r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Problem Definition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dirty="0" smtClean="0">
                <a:solidFill>
                  <a:srgbClr val="0E3192"/>
                </a:solidFill>
                <a:latin typeface="+mj-lt"/>
              </a:rPr>
              <a:t>Social choice setting with private information</a:t>
            </a:r>
            <a:r>
              <a:rPr lang="en-US" b="1" dirty="0" smtClean="0">
                <a:latin typeface="+mj-lt"/>
              </a:rPr>
              <a:t>: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de-DE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de-DE" sz="2000" dirty="0" smtClean="0">
                <a:latin typeface="Tahoma" pitchFamily="34" charset="0"/>
              </a:rPr>
              <a:t> </a:t>
            </a: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de-DE" dirty="0">
              <a:latin typeface="Tahoma" pitchFamily="34" charset="0"/>
            </a:endParaRP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Grafik 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438728" y="2955925"/>
            <a:ext cx="7157535" cy="595943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438728" y="2508250"/>
            <a:ext cx="4028051" cy="255482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438728" y="2003425"/>
            <a:ext cx="1683040" cy="255515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438728" y="4327525"/>
            <a:ext cx="6232098" cy="562376"/>
          </a:xfrm>
          <a:prstGeom prst="rect">
            <a:avLst/>
          </a:prstGeom>
          <a:noFill/>
          <a:ln/>
          <a:effectLst/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4" name="Grafik 23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438728" y="3870325"/>
            <a:ext cx="5885786" cy="255305"/>
          </a:xfrm>
          <a:prstGeom prst="rect">
            <a:avLst/>
          </a:prstGeom>
          <a:noFill/>
          <a:ln/>
          <a:effectLst/>
        </p:spPr>
      </p:pic>
      <p:pic>
        <p:nvPicPr>
          <p:cNvPr id="30" name="Grafik 2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438728" y="5241925"/>
            <a:ext cx="3581408" cy="254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Problem Definition (2)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dirty="0" smtClean="0">
                <a:solidFill>
                  <a:srgbClr val="0E3192"/>
                </a:solidFill>
                <a:latin typeface="+mj-lt"/>
              </a:rPr>
              <a:t>We saw (previous talk)</a:t>
            </a:r>
            <a:r>
              <a:rPr lang="en-US" b="1" dirty="0" smtClean="0">
                <a:latin typeface="+mj-lt"/>
              </a:rPr>
              <a:t>: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sz="2000" dirty="0" smtClean="0">
                <a:latin typeface="Tahoma" pitchFamily="34" charset="0"/>
              </a:rPr>
              <a:t> 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447059" y="2060575"/>
            <a:ext cx="6069314" cy="585972"/>
          </a:xfrm>
          <a:prstGeom prst="rect">
            <a:avLst/>
          </a:prstGeom>
          <a:noFill/>
          <a:ln/>
          <a:effectLst/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2314575" y="3943350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Grafik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435013" y="2955925"/>
            <a:ext cx="5864805" cy="561541"/>
          </a:xfrm>
          <a:prstGeom prst="rect">
            <a:avLst/>
          </a:prstGeom>
          <a:noFill/>
          <a:ln/>
          <a:effectLst/>
        </p:spPr>
      </p:pic>
      <p:pic>
        <p:nvPicPr>
          <p:cNvPr id="2" name="Grafik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01" y="3994150"/>
            <a:ext cx="69342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Our Results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endParaRPr lang="en-US" sz="2000" dirty="0"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13" y="1546225"/>
            <a:ext cx="60325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1" name="Grafik 1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13" y="2898775"/>
            <a:ext cx="6705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4" name="Grafik 1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13" y="4276725"/>
            <a:ext cx="5054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5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System of Inequalities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dirty="0">
                <a:solidFill>
                  <a:srgbClr val="0E3192"/>
                </a:solidFill>
                <a:latin typeface="+mj-lt"/>
              </a:rPr>
              <a:t>I</a:t>
            </a:r>
            <a:r>
              <a:rPr lang="en-US" b="1" dirty="0" smtClean="0">
                <a:solidFill>
                  <a:srgbClr val="0E3192"/>
                </a:solidFill>
                <a:latin typeface="+mj-lt"/>
              </a:rPr>
              <a:t>mplementation of a social choice function </a:t>
            </a:r>
            <a:r>
              <a:rPr lang="en-US" b="1" dirty="0" smtClean="0">
                <a:latin typeface="+mj-lt"/>
              </a:rPr>
              <a:t>:</a:t>
            </a:r>
            <a:r>
              <a:rPr lang="en-US" sz="2000" dirty="0" smtClean="0">
                <a:latin typeface="Tahoma" pitchFamily="34" charset="0"/>
              </a:rPr>
              <a:t> 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7600" y="31750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0" name="Grafik 2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590800"/>
            <a:ext cx="71755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096" name="Grafik 409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746599"/>
            <a:ext cx="7518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6507757" y="2166521"/>
            <a:ext cx="2143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/>
                </a:solidFill>
              </a:rPr>
              <a:t>Weak Implementation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07757" y="4988024"/>
            <a:ext cx="22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/>
                </a:solidFill>
              </a:rPr>
              <a:t>Strong Implementation</a:t>
            </a:r>
            <a:endParaRPr lang="de-DE" sz="16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D2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32D2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Node Potential Interpretation</a:t>
            </a:r>
            <a:endParaRPr lang="de-DE" sz="4000" dirty="0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66850"/>
            <a:ext cx="7524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E3192"/>
              </a:buClr>
              <a:buSzPct val="150000"/>
            </a:pPr>
            <a:r>
              <a:rPr lang="en-US" b="1" dirty="0" smtClean="0">
                <a:solidFill>
                  <a:srgbClr val="0E3192"/>
                </a:solidFill>
                <a:latin typeface="+mj-lt"/>
              </a:rPr>
              <a:t>System can be interpreted as finding a node potential</a:t>
            </a:r>
            <a:r>
              <a:rPr lang="en-US" b="1" dirty="0" smtClean="0">
                <a:latin typeface="+mj-lt"/>
              </a:rPr>
              <a:t>:</a:t>
            </a:r>
            <a:r>
              <a:rPr lang="en-US" sz="2000" dirty="0" smtClean="0">
                <a:latin typeface="Tahoma" pitchFamily="34" charset="0"/>
              </a:rPr>
              <a:t> 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590800"/>
            <a:ext cx="53467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Grafik 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3129577"/>
            <a:ext cx="1752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Grafik 6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0" y="3148627"/>
            <a:ext cx="190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Grafik 7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5" y="3129577"/>
            <a:ext cx="11430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Grafik 8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3129577"/>
            <a:ext cx="1752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Grafik 9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5" y="3161327"/>
            <a:ext cx="1905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Grafik 10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3158152"/>
            <a:ext cx="190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Grafik 11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75" y="3129577"/>
            <a:ext cx="11430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Grafik 12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746599"/>
            <a:ext cx="7518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Grafik 16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47402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Grafik 18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25" y="3263026"/>
            <a:ext cx="190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Grafik 43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3269277"/>
            <a:ext cx="190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7" name="Grafik 9" descr="TP_tmp.em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Grafik 12" descr="TP_tmp.em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Grafik 68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4689475"/>
            <a:ext cx="1752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0" name="Grafik 69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708525"/>
            <a:ext cx="190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1" name="Grafik 70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4689475"/>
            <a:ext cx="11430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2" name="Grafik 71"/>
          <p:cNvPicPr>
            <a:picLocks/>
          </p:cNvPicPr>
          <p:nvPr>
            <p:custDataLst>
              <p:tags r:id="rId20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0" y="4689475"/>
            <a:ext cx="17526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4" name="Grafik 73"/>
          <p:cNvPicPr>
            <a:picLocks/>
          </p:cNvPicPr>
          <p:nvPr>
            <p:custDataLst>
              <p:tags r:id="rId21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4718050"/>
            <a:ext cx="1905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5" name="Grafik 74"/>
          <p:cNvPicPr>
            <a:picLocks/>
          </p:cNvPicPr>
          <p:nvPr>
            <p:custDataLst>
              <p:tags r:id="rId22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5" y="4689475"/>
            <a:ext cx="11430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6" name="Grafik 75"/>
          <p:cNvPicPr>
            <a:picLocks/>
          </p:cNvPicPr>
          <p:nvPr>
            <p:custDataLst>
              <p:tags r:id="rId2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25" y="4822924"/>
            <a:ext cx="190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7" name="Grafik 76"/>
          <p:cNvPicPr>
            <a:picLocks/>
          </p:cNvPicPr>
          <p:nvPr>
            <p:custDataLst>
              <p:tags r:id="rId24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4822825"/>
            <a:ext cx="1905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>
          <a:xfrm>
            <a:off x="5845174" y="3055063"/>
            <a:ext cx="3927476" cy="4286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5845174" y="4621212"/>
            <a:ext cx="3927476" cy="4286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feld 79"/>
          <p:cNvSpPr txBox="1"/>
          <p:nvPr/>
        </p:nvSpPr>
        <p:spPr>
          <a:xfrm>
            <a:off x="8201268" y="2687934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/>
                </a:solidFill>
              </a:rPr>
              <a:t>constant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8201268" y="504983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/>
                </a:solidFill>
              </a:rPr>
              <a:t>constant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82" name="Pfeil nach rechts 81"/>
          <p:cNvSpPr/>
          <p:nvPr/>
        </p:nvSpPr>
        <p:spPr>
          <a:xfrm>
            <a:off x="2301875" y="5314950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Grafik 26"/>
          <p:cNvPicPr>
            <a:picLocks/>
          </p:cNvPicPr>
          <p:nvPr>
            <p:custDataLst>
              <p:tags r:id="rId2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5372099"/>
            <a:ext cx="3835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2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12821E-7 3.7037E-6 L 0.15353 0.04004 C 0.18558 0.04907 0.23365 0.05393 0.28461 0.05393 C 0.34183 0.05393 0.38782 0.04907 0.41987 0.04004 L 0.57404 3.7037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2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12821E-7 3.7037E-6 L 0.15208 0.04004 C 0.18381 0.04907 0.23141 0.05393 0.28173 0.05393 C 0.33862 0.05393 0.38413 0.04907 0.41586 0.04004 L 0.56827 3.7037E-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3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29 -2.96296E-6 L -0.04727 0.03681 C -0.05737 0.04514 -0.07243 0.04977 -0.08846 0.04977 C -0.10657 0.04977 -0.12099 0.04514 -0.13109 0.03681 L -0.17948 -2.96296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8" y="24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8205E-6 3.7037E-6 L -0.10625 0.04004 C -0.12821 0.04907 -0.1617 0.05393 -0.19664 0.05393 C -0.2359 0.05393 -0.26763 0.04907 -0.28958 0.04004 L -0.39519 3.7037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0256E-6 3.7037E-6 L -0.10689 0.04097 C -0.12884 0.05023 -0.16218 0.05532 -0.19695 0.05532 C -0.23702 0.05532 -0.26875 0.05023 -0.2907 0.04097 L -0.39615 3.7037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8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12821E-7 3.7037E-6 L 0.15353 0.04004 C 0.18558 0.04907 0.23365 0.05393 0.28461 0.05393 C 0.34183 0.05393 0.38782 0.04907 0.41987 0.04004 L 0.57404 3.7037E-6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2" y="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12821E-7 3.7037E-6 L 0.15208 0.04004 C 0.18381 0.04907 0.23141 0.05393 0.28173 0.05393 C 0.33862 0.05393 0.38413 0.04907 0.41586 0.04004 L 0.56827 3.7037E-6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3" y="2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29 -2.96296E-6 L -0.04727 0.03681 C -0.05737 0.04514 -0.07243 0.04977 -0.08846 0.04977 C -0.10657 0.04977 -0.12099 0.04514 -0.13109 0.03681 L -0.17948 -2.96296E-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8" y="24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8205E-6 3.7037E-6 L -0.10625 0.04004 C -0.12821 0.04907 -0.1617 0.05393 -0.19664 0.05393 C -0.2359 0.05393 -0.26763 0.04907 -0.28958 0.04004 L -0.39519 3.7037E-6 " pathEditMode="relative" rAng="0" ptsTypes="FffFF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0" y="26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0256E-6 3.7037E-6 L -0.10689 0.04097 C -0.12884 0.05023 -0.16218 0.05532 -0.19695 0.05532 C -0.23702 0.05532 -0.26875 0.05023 -0.2907 0.04097 L -0.39615 3.7037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8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9" grpId="0" animBg="1"/>
      <p:bldP spid="80" grpId="0"/>
      <p:bldP spid="80" grpId="1"/>
      <p:bldP spid="81" grpId="0"/>
      <p:bldP spid="81" grpId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   Characterization (Weak Implementation)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71700" y="1419225"/>
            <a:ext cx="7524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0E3192"/>
              </a:buClr>
              <a:buSzPct val="150000"/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</a:rPr>
              <a:t> 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7" name="Grafik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Grafik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2171700" y="3051201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E3192"/>
                </a:solidFill>
                <a:latin typeface="+mn-lt"/>
              </a:rPr>
              <a:t>Theorem</a:t>
            </a:r>
            <a:r>
              <a:rPr lang="de-DE" b="1" dirty="0" smtClean="0">
                <a:latin typeface="+mn-lt"/>
              </a:rPr>
              <a:t>:</a:t>
            </a:r>
            <a:r>
              <a:rPr lang="de-DE" dirty="0" smtClean="0">
                <a:latin typeface="+mn-lt"/>
              </a:rPr>
              <a:t>[Gui et al. 2005]</a:t>
            </a:r>
            <a:r>
              <a:rPr lang="de-DE" b="1" dirty="0" smtClean="0">
                <a:latin typeface="+mn-lt"/>
              </a:rPr>
              <a:t> 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15" name="Grafik 1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75" y="1495485"/>
            <a:ext cx="5588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Grafik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98" y="3533709"/>
            <a:ext cx="7302500" cy="9271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78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    Characterization (Strong Implementation)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7" name="Grafik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Grafik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feld 54"/>
          <p:cNvSpPr txBox="1"/>
          <p:nvPr/>
        </p:nvSpPr>
        <p:spPr>
          <a:xfrm>
            <a:off x="1790699" y="1311804"/>
            <a:ext cx="736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E3192"/>
                </a:solidFill>
                <a:latin typeface="+mn-lt"/>
              </a:rPr>
              <a:t>Theorem</a:t>
            </a:r>
            <a:r>
              <a:rPr lang="de-DE" b="1" dirty="0" smtClean="0">
                <a:latin typeface="+mn-lt"/>
              </a:rPr>
              <a:t>:</a:t>
            </a:r>
            <a:r>
              <a:rPr lang="de-DE" dirty="0" smtClean="0">
                <a:solidFill>
                  <a:prstClr val="black"/>
                </a:solidFill>
                <a:latin typeface="Gill Sans MT"/>
              </a:rPr>
              <a:t>[</a:t>
            </a:r>
            <a:r>
              <a:rPr lang="de-DE" dirty="0" smtClean="0">
                <a:solidFill>
                  <a:prstClr val="black"/>
                </a:solidFill>
                <a:latin typeface="+mn-lt"/>
              </a:rPr>
              <a:t>this paper</a:t>
            </a:r>
            <a:r>
              <a:rPr lang="de-DE" dirty="0" smtClean="0">
                <a:solidFill>
                  <a:prstClr val="black"/>
                </a:solidFill>
                <a:latin typeface="Gill Sans MT"/>
              </a:rPr>
              <a:t>]</a:t>
            </a:r>
            <a:r>
              <a:rPr lang="de-DE" b="1" dirty="0" smtClean="0">
                <a:latin typeface="+mn-lt"/>
              </a:rPr>
              <a:t> 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sp>
        <p:nvSpPr>
          <p:cNvPr id="24" name="Pfeil nach rechts 23"/>
          <p:cNvSpPr/>
          <p:nvPr/>
        </p:nvSpPr>
        <p:spPr>
          <a:xfrm>
            <a:off x="1912098" y="5133975"/>
            <a:ext cx="556155" cy="32384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11" y="5191124"/>
            <a:ext cx="5981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" name="Grafik 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8" y="1762059"/>
            <a:ext cx="7607300" cy="31369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66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     </a:t>
            </a:r>
            <a:r>
              <a:rPr lang="de-DE" sz="4400" dirty="0" smtClean="0"/>
              <a:t>The  Algorithm</a:t>
            </a:r>
          </a:p>
        </p:txBody>
      </p:sp>
      <p:pic>
        <p:nvPicPr>
          <p:cNvPr id="4101" name="Grafik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Grafik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99000" y="3136900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ußzeilenplatzhalter 21"/>
          <p:cNvSpPr>
            <a:spLocks noGrp="1"/>
          </p:cNvSpPr>
          <p:nvPr>
            <p:ph type="ftr" sz="quarter" idx="12"/>
          </p:nvPr>
        </p:nvSpPr>
        <p:spPr>
          <a:xfrm>
            <a:off x="4800600" y="6381750"/>
            <a:ext cx="5105400" cy="476250"/>
          </a:xfrm>
        </p:spPr>
        <p:txBody>
          <a:bodyPr/>
          <a:lstStyle/>
          <a:p>
            <a:r>
              <a:rPr lang="en-US" sz="1000" dirty="0" smtClean="0"/>
              <a:t>A Combinatorial Algorithm for Strong Implementation of Social Choice Functions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7" name="Grafik 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Grafik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8050" y="4696798"/>
            <a:ext cx="508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feld 54"/>
          <p:cNvSpPr txBox="1"/>
          <p:nvPr/>
        </p:nvSpPr>
        <p:spPr>
          <a:xfrm>
            <a:off x="1790699" y="1311804"/>
            <a:ext cx="7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de-DE" b="1" dirty="0" smtClean="0">
                <a:solidFill>
                  <a:srgbClr val="0E3192"/>
                </a:solidFill>
                <a:latin typeface="+mn-lt"/>
                <a:ea typeface="Tahoma" pitchFamily="34" charset="0"/>
                <a:cs typeface="Tahoma" pitchFamily="34" charset="0"/>
              </a:rPr>
              <a:t>For weak implementation</a:t>
            </a:r>
            <a:r>
              <a:rPr lang="de-DE" sz="2000" b="1" dirty="0" smtClean="0">
                <a:solidFill>
                  <a:srgbClr val="0E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pic>
        <p:nvPicPr>
          <p:cNvPr id="2" name="Grafik 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1746351"/>
            <a:ext cx="65659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" name="Grafik 3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2136876"/>
            <a:ext cx="6642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790699" y="2759604"/>
            <a:ext cx="7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de-DE" b="1" dirty="0" smtClean="0">
                <a:solidFill>
                  <a:srgbClr val="0E3192"/>
                </a:solidFill>
                <a:latin typeface="+mn-lt"/>
                <a:ea typeface="Tahoma" pitchFamily="34" charset="0"/>
                <a:cs typeface="Tahoma" pitchFamily="34" charset="0"/>
              </a:rPr>
              <a:t>For strong implementation</a:t>
            </a:r>
            <a:r>
              <a:rPr lang="de-DE" sz="2000" b="1" dirty="0" smtClean="0">
                <a:solidFill>
                  <a:srgbClr val="0E31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</a:p>
          <a:p>
            <a:pPr>
              <a:buSzPct val="150000"/>
            </a:pPr>
            <a:r>
              <a:rPr lang="de-DE" b="1" dirty="0" smtClean="0">
                <a:solidFill>
                  <a:srgbClr val="0E3192"/>
                </a:solidFill>
                <a:latin typeface="+mn-lt"/>
              </a:rPr>
              <a:t> </a:t>
            </a:r>
            <a:endParaRPr lang="de-DE" b="1" dirty="0">
              <a:solidFill>
                <a:srgbClr val="0E3192"/>
              </a:solidFill>
              <a:latin typeface="+mn-lt"/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4314825" y="4238010"/>
            <a:ext cx="2628900" cy="1019175"/>
          </a:xfrm>
          <a:prstGeom prst="wedgeRoundRectCallout">
            <a:avLst>
              <a:gd name="adj1" fmla="val -29166"/>
              <a:gd name="adj2" fmla="val -96082"/>
              <a:gd name="adj3" fmla="val 16667"/>
            </a:avLst>
          </a:prstGeom>
          <a:solidFill>
            <a:srgbClr val="9999FF"/>
          </a:solidFill>
          <a:ln>
            <a:solidFill>
              <a:srgbClr val="0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Strict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inequalities</a:t>
            </a:r>
            <a:endParaRPr lang="de-DE" sz="2000" dirty="0">
              <a:solidFill>
                <a:schemeClr val="tx1"/>
              </a:solidFill>
            </a:endParaRP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</a:t>
            </a:r>
            <a:r>
              <a:rPr lang="de-DE" sz="2000" dirty="0" smtClean="0">
                <a:solidFill>
                  <a:schemeClr val="tx1"/>
                </a:solidFill>
              </a:rPr>
              <a:t>n </a:t>
            </a:r>
            <a:r>
              <a:rPr lang="de-DE" sz="2000" dirty="0" err="1" smtClean="0">
                <a:solidFill>
                  <a:schemeClr val="tx1"/>
                </a:solidFill>
              </a:rPr>
              <a:t>the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system</a:t>
            </a:r>
            <a:r>
              <a:rPr lang="de-DE" sz="2000" dirty="0" smtClean="0">
                <a:solidFill>
                  <a:schemeClr val="tx1"/>
                </a:solidFill>
              </a:rPr>
              <a:t> must </a:t>
            </a:r>
            <a:r>
              <a:rPr lang="de-DE" sz="2000" dirty="0" err="1" smtClean="0">
                <a:solidFill>
                  <a:schemeClr val="tx1"/>
                </a:solidFill>
              </a:rPr>
              <a:t>be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fullfilled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6" y="3181451"/>
            <a:ext cx="69088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0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amssymb,amsmath}&#10;\begin{document}\setlength{\parindent}{0pt}&#10;\textsf{&#10;&#10;}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25"/>
  <p:tag name="BMPHEIGHT" val="91"/>
  <p:tag name="SOURCE" val="\documentclass{article}\pagestyle{empty}&#10;\usepackage{colonequals}&#10;\begin{document}\setlength{\parindent}{0pt}&#10;\textsf{Use depth-first search (DFS) starting at an arbitrary node.&#10;}\end{document}"/>
  <p:tag name="TRANSPARENT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58"/>
  <p:tag name="BMPHEIGHT" val="91"/>
  <p:tag name="SOURCE" val="\documentclass{article}\pagestyle{empty}&#10;\usepackage{colonequals}&#10;\begin{document}\setlength{\parindent}{0pt}&#10;\textsf{Problem: Could find a directed cycle (of arcs with slack zero)!&#10;}\end{document}"/>
  <p:tag name="TRANSPARENT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50"/>
  <p:tag name="BMPHEIGHT" val="83"/>
  <p:tag name="SOURCE" val="\documentclass{article}\pagestyle{empty}&#10;\usepackage{amssymb,colonequals}&#10;\begin{document}\setlength{\parindent}{0pt}&#10;\textsf{The inequality of no arc in the cycle can be made strict.&#10;}\end{document}"/>
  <p:tag name="TRANSPARENT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91"/>
  <p:tag name="BMPHEIGHT" val="108"/>
  <p:tag name="SOURCE" val="\documentclass{article}\pagestyle{empty}&#10;\usepackage{amsmath,amssymb,colonequals}&#10;\begin{document}\setlength{\parindent}{0pt}&#10;\textsf{$&#10;0=\sum_{(u,v)\in C}P_i(v)-P_i(u)=\sum_{(u,v)\in C}c_i(u,v)&#10;$&#10;}\end{document}"/>
  <p:tag name="TRANSPARENT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66"/>
  <p:tag name="SOURCE" val="\documentclass{article}\pagestyle{empty}&#10;\usepackage{amssymb,colonequals}&#10;\begin{document}\setlength{\parindent}{0pt}&#10;\textsf{$\rightsquigarrow$ What to do?&#10;}\end{document}"/>
  <p:tag name="TRANSPARENT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16"/>
  <p:tag name="BMPHEIGHT" val="291"/>
  <p:tag name="SOURCE" val="\documentclass{article}\pagestyle{empty}&#10;\begin{document}\setlength{\parindent}{0pt}&#10;\textsf{Charaterization of social choice functions that can be strongly\\&#10;implemented in dominant strategies via an incentive compatible\\&#10;(truthful) direct revelation mechanism.}\end{document}"/>
  <p:tag name="TRANSPARENT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58"/>
  <p:tag name="BMPHEIGHT" val="83"/>
  <p:tag name="SOURCE" val="\documentclass{article}\pagestyle{empty}&#10;\begin{document}\setlength{\parindent}{0pt}&#10;\textsf{Charaterization also works for \emph{infinite} type spaces~$\Theta_i$.}\end{document}"/>
  <p:tag name="TRANSPARENT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83"/>
  <p:tag name="BMPHEIGHT" val="191"/>
  <p:tag name="SOURCE" val="\documentclass{article}\pagestyle{empty}&#10;\begin{document}\setlength{\parindent}{0pt}&#10;\textsf{Efficient combinatorial algorithm for finding a node potential\\&#10;corresponding to a strong implementation (for finite type spaces).}\end{document}"/>
  <p:tag name="TRANSPARENT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91"/>
  <p:tag name="BMPHEIGHT" val="91"/>
  <p:tag name="SOURCE" val="\documentclass{article}\pagestyle{empty}&#10;\begin{document}\setlength{\parindent}{0pt}&#10;\textsf{Running time of the algorithm is linear in $|\Theta|$.&#10;}\end{document}"/>
  <p:tag name="TRANSPAREN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Deciding strong implementability via general mechanisms\\&#10;$\Gamma=(S_1,\dots,S_n,g,P)$ is computationally hard.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8"/>
  <p:tag name="PICTUREFILESIZE" val="151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One has to consider augmented revelation mechanisms\\&#10;where $S_i=\Theta_i\cup T_i$ for some finite sets~$T_i$.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0"/>
  <p:tag name="PICTUREFILESIZE" val="144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83"/>
  <p:tag name="BMPHEIGHT" val="283"/>
  <p:tag name="SOURCE" val="\documentclass{article}\pagestyle{empty}&#10;\usepackage{color}&#10;\begin{document}\setlength{\parindent}{0pt}&#10;\textsf{What if one restricts to \textcolor{blue}{direct mechanisms} and \textcolor{blue}{truthful\\&#10;implementations}, i.e., mechanisms~$\Gamma_{(f,P)}=(\Theta_1,\dots,\Theta_n,f,P)$\\&#10;for which truthful reporting is an equilibrium?&#10;}\end{document}"/>
  <p:tag name="TRANSPAREN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283"/>
  <p:tag name="SOURCE" val="\documentclass{article}\pagestyle{empty}&#10;\begin{document}\setlength{\parindent}{0pt}&#10;\textsf{Adaption of the node potential interpretations of weak\\&#10;implementability [Rochet 1987, Gui et al. 2005] for\\&#10;strong implementability.}\end{document}"/>
  <p:tag name="TRANSPAREN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08"/>
  <p:tag name="BMPHEIGHT" val="183"/>
  <p:tag name="SOURCE" val="\documentclass{article}\pagestyle{empty}&#10;\begin{document}\setlength{\parindent}{0pt}&#10;\textsf{Efficient combinatorial algorithm for finding a node potential\\&#10;corresponding to a strong implementation.}\end{document}"/>
  <p:tag name="TRANSPAREN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91"/>
  <p:tag name="BMPHEIGHT" val="91"/>
  <p:tag name="SOURCE" val="\documentclass{article}\pagestyle{empty}&#10;\begin{document}\setlength{\parindent}{0pt}&#10;\textsf{Running time of our algorithm is linear in $|\Theta|$.&#10;}\end{document}"/>
  <p:tag name="TRANSPAREN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8"/>
  <p:tag name="BMPHEIGHT" val="258"/>
  <p:tag name="SOURCE" val="\documentclass{article}\pagestyle{empty}&#10;\usepackage{amssymb,amsmath}&#10;\begin{document}\setlength{\parindent}{0pt}&#10;\begin{minipage}{100mm}&#10;\textsf{For all $i\in N$, $(\theta_i,\theta_i^{\prime})\in\Theta_i^2$, and $\theta_{-i},\theta_{-i}^{\prime}\in\Theta_{-i}$:}\vspace{-1mm}&#10;\begin{align*}&#10;V_i(f(\theta_i^{\prime},\theta_{-i}^{\prime}),\theta)+P_i(\theta_i^{\prime},\theta_{-i}^{\prime})&#10;\leq V_i(f(\theta_i,\theta_{-i}^{\prime}),\theta)+P_i(\theta_i,\theta_{-i}^{\prime})&#10;\end{align*}&#10;\end{minipage}&#10;\end{document}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66"/>
  <p:tag name="BMPHEIGHT" val="358"/>
  <p:tag name="SOURCE" val="\documentclass{article}\pagestyle{empty}&#10;\usepackage{amssymb,amsmath}&#10;\begin{document}\setlength{\parindent}{0pt}&#10;\begin{minipage}{100mm}&#10;\textsf{For all $i\in N$ and $(\theta_i,\theta_i^{\prime})\in\Theta_i^2$ with $f(\theta_i,\bar{\theta}_{-i})\neq f(\theta_i^{\prime},\bar{\theta}_{-i})$&#10;for \emph{some} $\bar{\theta}_{-i}\in\Theta_{-i}$, there exists $\theta_{-i},\theta_{-i}^{\prime}\in\Theta_{-i}$ such that:}\vspace{-1mm}&#10;\begin{align*}&#10;V_i(f(\theta_i^{\prime},\theta_{-i}^{\prime}),\theta)+P_i(\theta_i^{\prime},\theta_{-i}^{\prime})&#10;&lt; V_i(f(\theta_i,\theta_{-i}^{\prime}),\theta)+P_i(\theta_i,\theta_{-i}^{\prime})&#10;\end{align*}&#10;\end{minipage}&#10;\end{document}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83"/>
  <p:tag name="BMPHEIGHT" val="100"/>
  <p:tag name="SOURCE" val="\documentclass{article}\pagestyle{empty}&#10;\usepackage{amssymb,amsmath}&#10;\begin{document}\setlength{\parindent}{0pt}&#10;\begin{minipage}{100mm}&#10;\textsf{For all $i\in N$, $(\theta_i,\theta_i^{\prime})\in\Theta_i^2$, and $\theta_{-i},\theta_{-i}^{\prime}\in\Theta_{-i}$:}\vspace{-1mm}&#10;\end{minipage}&#10;\end{document}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91"/>
  <p:tag name="SOURCE" val="\documentclass{article}\pagestyle{empty}&#10;\usepackage{amssymb,amsmath}&#10;\begin{document}\setlength{\parindent}{0pt}&#10;$V_i(f(\theta_i^{\prime},\theta_{-i}^{\prime}),\theta)$&#10;\end{document}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66"/>
  <p:tag name="SOURCE" val="\documentclass{article}\pagestyle{empty}&#10;\usepackage{amssymb,amsmath}&#10;\begin{document}\setlength{\parindent}{0pt}&#10;$+$&#10;\end{document}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91"/>
  <p:tag name="SOURCE" val="\documentclass{article}\pagestyle{empty}&#10;\usepackage{amssymb,amsmath}&#10;\begin{document}\setlength{\parindent}{0pt}&#10;$P_i(\theta_i^{\prime},\theta_{-i}^{\prime})$&#10;\end{document}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91"/>
  <p:tag name="SOURCE" val="\documentclass{article}\pagestyle{empty}&#10;\usepackage{amssymb,amsmath}&#10;\begin{document}\setlength{\parindent}{0pt}&#10;$V_i(f(\theta_i,\theta_{-i}^{\prime}),\theta)$&#10;\end{document}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75"/>
  <p:tag name="SOURCE" val="\documentclass{article}\pagestyle{empty}&#10;\usepackage{amssymb,amsmath}&#10;\begin{document}\setlength{\parindent}{0pt}&#10;$\leq$&#10;\end{document}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66"/>
  <p:tag name="SOURCE" val="\documentclass{article}\pagestyle{empty}&#10;\usepackage{amssymb,amsmath}&#10;\begin{document}\setlength{\parindent}{0pt}&#10;$+$&#10;\end{document}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91"/>
  <p:tag name="SOURCE" val="\documentclass{article}\pagestyle{empty}&#10;\usepackage{amssymb,amsmath}&#10;\begin{document}\setlength{\parindent}{0pt}&#10;$P_i(\theta_i,\theta_{-i}^{\prime})$&#10;\end{document}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66"/>
  <p:tag name="BMPHEIGHT" val="200"/>
  <p:tag name="SOURCE" val="\documentclass{article}\pagestyle{empty}&#10;\usepackage{amssymb,amsmath}&#10;\begin{document}\setlength{\parindent}{0pt}&#10;\begin{minipage}{100mm}&#10;\textsf{For all $i\in N$ and $(\theta_i,\theta_i^{\prime})\in\Theta_i^2$ with $f(\theta_i,\bar{\theta}_{-i})\neq f(\theta_i^{\prime},\bar{\theta}_{-i})$&#10;for \emph{some} $\bar{\theta}_{-i}\in\Theta_{-i}$, there exists $\theta_{-i},\theta_{-i}^{\prime}\in\Theta_{-i}$ such that:}\vspace{-1mm}&#10;\end{minipage}&#10;\end{document}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58"/>
  <p:tag name="SOURCE" val="\documentclass{article}\pagestyle{empty}&#10;\usepackage{amssymb,amsmath}&#10;\begin{document}\setlength{\parindent}{0pt}&#10;$&lt;$&#10;\end{document}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8"/>
  <p:tag name="SOURCE" val="\documentclass{article}\pagestyle{empty}&#10;\usepackage{amssymb,amsmath}&#10;\begin{document}\setlength{\parindent}{0pt}&#10;$-$&#10;\end{document}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8"/>
  <p:tag name="SOURCE" val="\documentclass{article}\pagestyle{empty}&#10;\usepackage{amssymb,amsmath}&#10;\begin{document}\setlength{\parindent}{0pt}&#10;$-$&#10;\end{document}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For each agent~$i$, a privately known \emph{type}~$\theta_i\in\Theta_i$\\&#10;$\Theta:=\Theta_1\times\cdots\times\Theta_n$,&#10;$\Theta_{-i}:=\Theta_1\times\cdots\times\Theta_{i-1}\times\Theta_{i+1}\times\cdots\times\Theta_n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6"/>
  <p:tag name="PICTUREFILESIZE" val="1500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91"/>
  <p:tag name="SOURCE" val="\documentclass{article}\pagestyle{empty}&#10;\usepackage{amssymb,amsmath}&#10;\begin{document}\setlength{\parindent}{0pt}&#10;$V_i(f(\theta_i^{\prime},\theta_{-i}^{\prime}),\theta)$&#10;\end{document}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66"/>
  <p:tag name="SOURCE" val="\documentclass{article}\pagestyle{empty}&#10;\usepackage{amssymb,amsmath}&#10;\begin{document}\setlength{\parindent}{0pt}&#10;$+$&#10;\end{document}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91"/>
  <p:tag name="SOURCE" val="\documentclass{article}\pagestyle{empty}&#10;\usepackage{amssymb,amsmath}&#10;\begin{document}\setlength{\parindent}{0pt}&#10;$P_i(\theta_i^{\prime},\theta_{-i}^{\prime})$&#10;\end{document}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91"/>
  <p:tag name="SOURCE" val="\documentclass{article}\pagestyle{empty}&#10;\usepackage{amssymb,amsmath}&#10;\begin{document}\setlength{\parindent}{0pt}&#10;$V_i(f(\theta_i,\theta_{-i}^{\prime}),\theta)$&#10;\end{document}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66"/>
  <p:tag name="SOURCE" val="\documentclass{article}\pagestyle{empty}&#10;\usepackage{amssymb,amsmath}&#10;\begin{document}\setlength{\parindent}{0pt}&#10;$+$&#10;\end{document}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8"/>
  <p:tag name="BMPHEIGHT" val="91"/>
  <p:tag name="SOURCE" val="\documentclass{article}\pagestyle{empty}&#10;\usepackage{amssymb,amsmath}&#10;\begin{document}\setlength{\parindent}{0pt}&#10;$P_i(\theta_i,\theta_{-i}^{\prime})$&#10;\end{document}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8"/>
  <p:tag name="SOURCE" val="\documentclass{article}\pagestyle{empty}&#10;\usepackage{amssymb,amsmath}&#10;\begin{document}\setlength{\parindent}{0pt}&#10;$-$&#10;\end{document}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8"/>
  <p:tag name="SOURCE" val="\documentclass{article}\pagestyle{empty}&#10;\usepackage{amssymb,amsmath}&#10;\begin{document}\setlength{\parindent}{0pt}&#10;$-$&#10;\end{document}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08"/>
  <p:tag name="BMPHEIGHT" val="83"/>
  <p:tag name="SOURCE" val="\documentclass{article}\pagestyle{empty}&#10;\begin{document}\setlength{\parindent}{0pt}&#10;\textsf{Similar to a node potential system.&#10;}\end{document}"/>
  <p:tag name="TRANSPARENT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Finite set~$X$ of possible \emph{social choices}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8"/>
  <p:tag name="PICTUREFILESIZE" val="570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191"/>
  <p:tag name="SOURCE" val="\documentclass{article}\pagestyle{empty}&#10;\usepackage{colonequals}&#10;\begin{document}\setlength{\parindent}{0pt}&#10;\textsf{Define $G_i(\theta^{\prime}_{-i})$ to be the complete, directed graph\\&#10;on the set $W(\theta_{-i}^{\prime})\colonequals\{f(\theta_i,\theta_{-i}^{\prime}):\theta_i\in\Theta_i\}$.&#10;%$W(\theta_{-i}^{\prime})\colonequals\{x\in X:\exists\,\theta_i\in\Theta_i \textsf{ with } f(\theta_i,\theta_{-i}^{\prime})=x\}$.&#10;}\end{document}"/>
  <p:tag name="TRANSPARENT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00"/>
  <p:tag name="BMPHEIGHT" val="291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The social choice function~$f:\Theta \rightarrow X$ can be \textcolor{blue}{weakly} implemented\\&#10;by an incentive compatible direct revelation mechanism if and\\&#10;only if there exist node potentials in all the graphs~$G_i(\theta^{\prime}_{-i})$.&#10;}\end{document}"/>
  <p:tag name="TRANSPARENT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83"/>
  <p:tag name="BMPHEIGHT" val="83"/>
  <p:tag name="SOURCE" val="\documentclass{article}\pagestyle{empty}&#10;\usepackage{colonequals}&#10;\begin{document}\setlength{\parindent}{0pt}&#10;\textsf{How can we compute such node potentials efficiently?&#10;}\end{document}"/>
  <p:tag name="TRANSPAREN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$n$ \emph{selfish agents}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6"/>
  <p:tag name="PICTUREFILESIZE" val="31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00"/>
  <p:tag name="BMPHEIGHT" val="983"/>
  <p:tag name="SOURCE" val="\documentclass{article}\pagestyle{empty}&#10;\usepackage{amssymb,amsmath,color}&#10;\begin{document}\setlength{\parindent}{0pt}&#10;\definecolor{tublau}{rgb}{0.0549,0.1922,0.5725}&#10;\definecolor{hinten}{rgb}{0.9490,0.9294,0.8863}&#10;\textsf{\pagecolor{hinten}A \textcolor{blue}{strong} implementation exists if and only if the node potentials\\&#10;can be chosen such that the following holds for all~$x^{\prime}\in X$, $\theta_i\in\Theta_i$:\\&#10;If, for all $\theta_{-i}^{\prime}\in\Theta_{-i}$, with $x^{\prime}\in G_i(\theta_{-i}^{\prime})$ and $x^{\prime} \neq f(\theta_i,\theta_{-i}^{\prime})$, we have&#10;\begin{itemize}&#10;\item $V_i(f(\theta_i,\theta_{-i}^{\prime}),\theta)-V_i(x^{\prime},\theta)$ is independent of $\theta_{-i}$ and&#10;\item independent of $\theta_i$ as long as the outcome~$f(\theta_i,\theta_{-i}^{\prime})$\\&#10;      does not change,&#10;\end{itemize}&#10;then there exists a graph~$G_i(\theta_{-i}^{\prime})$ in which the arc~$(f(\theta_i,\theta_{-i}^{\prime}),x^{\prime})$\\&#10;has strictly positive reduced cost.&#10;}\end{document}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66"/>
  <p:tag name="BMPHEIGHT" val="83"/>
  <p:tag name="SOURCE" val="\documentclass{article}\pagestyle{empty}&#10;\usepackage{colonequals}&#10;\begin{document}\setlength{\parindent}{0pt}&#10;\textsf{Compute node potentials with the Bellman-Ford Algorithm.&#10;}\end{document}"/>
  <p:tag name="TRANSPARENT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91"/>
  <p:tag name="BMPHEIGHT" val="83"/>
  <p:tag name="SOURCE" val="\documentclass{article}\pagestyle{empty}&#10;\usepackage{colonequals}&#10;\begin{document}\setlength{\parindent}{0pt}&#10;\textsf{If a negative cycle is found: No implementation exists at all.&#10;}\end{document}"/>
  <p:tag name="TRANSPARENT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75"/>
  <p:tag name="BMPHEIGHT" val="183"/>
  <p:tag name="SOURCE" val="\documentclass{article}\pagestyle{empty}&#10;\usepackage{colonequals}&#10;\begin{document}\setlength{\parindent}{0pt}&#10;\textsf{Perturbate node potential such that reduced cost of some arcs\\&#10;becomes strictly positive.&#10;}\end{document}"/>
  <p:tag name="TRANSPARENT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16"/>
  <p:tag name="BMPHEIGHT" val="183"/>
  <p:tag name="SOURCE" val="\documentclass{article}\pagestyle{empty}&#10;\usepackage{colonequals}&#10;\begin{document}\setlength{\parindent}{0pt}&#10;\textsf{At the end: Either all required inequalities are strict,\\&#10;or no strong implementation exists.&#10;}\end{document}"/>
  <p:tag name="TRANSPARENT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91"/>
  <p:tag name="BMPHEIGHT" val="191"/>
  <p:tag name="SOURCE" val="\documentclass{article}\pagestyle{empty}&#10;\usepackage{colonequals}&#10;\begin{document}\setlength{\parindent}{0pt}&#10;\textsf{For strong implementation, the inequalities corresponding to\\&#10;some arcs in the graphs~$G_i(\theta_{-i}^{\prime})$ have to be strict.&#10;}\end{document}"/>
  <p:tag name="TRANSPAREN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\setlength{\parindent}{0pt}&#10;\textsf{$V_i(x,\theta)$ specifies the value that agent~$i$ assigns to\\&#10;alternative~$x\in X$ when the types of the agents are $\theta\in\Theta$.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4"/>
  <p:tag name="PICTUREFILESIZE" val="1749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16"/>
  <p:tag name="BMPHEIGHT" val="291"/>
  <p:tag name="SOURCE" val="\documentclass{article}\pagestyle{empty}&#10;\usepackage{colonequals}&#10;\begin{document}\setlength{\parindent}{0pt}&#10;\textsf{Problem: When processing graph~$G_i(\theta_{-i}^{\prime})$, we don't know\\&#10;exactly which inequalities have to be strict (depends on\\&#10;node potentials in other graphs).&#10;}\end{document}"/>
  <p:tag name="TRANSPARENT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25"/>
  <p:tag name="BMPHEIGHT" val="191"/>
  <p:tag name="SOURCE" val="\documentclass{article}\pagestyle{empty}&#10;\usepackage{colonequals}&#10;\begin{document}\setlength{\parindent}{0pt}&#10;\textsf{Solution: Whenever a graph~$G_i(\theta_{-i}^{\prime})$ is processed, make all\\&#10;inequalties in $G_i(\theta_{-i}^{\prime})$ strict that can possibly be made strict.&#10;}\end{document}"/>
  <p:tag name="TRANSPARENT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8"/>
  <p:tag name="BMPHEIGHT" val="83"/>
  <p:tag name="SOURCE" val="\documentclass{article}\pagestyle{empty}&#10;\usepackage{colonequals}&#10;\begin{document}\setlength{\parindent}{0pt}&#10;\textsf{Delete all arcs whose inequalitity is already strict.&#10;}\end{document}"/>
  <p:tag name="TRANSPARENT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41"/>
  <p:tag name="SOURCE" val="\documentclass{article}\pagestyle{empty}&#10;\usepackage{colonequals}&#10;\begin{document}\setlength{\parindent}{0pt}&#10;\textsf{s&#10;}\end{document}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41"/>
  <p:tag name="SOURCE" val="\documentclass{article}\pagestyle{empty}&#10;\usepackage{colonequals}&#10;\begin{document}\setlength{\parindent}{0pt}&#10;\textsf{a&#10;}\end{document}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66"/>
  <p:tag name="SOURCE" val="\documentclass{article}\pagestyle{empty}&#10;\usepackage{colonequals}&#10;\begin{document}\setlength{\parindent}{0pt}&#10;\textsf{b&#10;}\end{document}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For each agent~$i$, a \emph{valuation function}~$V_i:X\times\Theta \rightarrow \mathbb{Q}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92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66"/>
  <p:tag name="SOURCE" val="\documentclass{article}\pagestyle{empty}&#10;\usepackage{colonequals}&#10;\begin{document}\setlength{\parindent}{0pt}&#10;\textsf{d&#10;}\end{document}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41"/>
  <p:tag name="SOURCE" val="\documentclass{article}\pagestyle{empty}&#10;\usepackage{colonequals}&#10;\begin{document}\setlength{\parindent}{0pt}&#10;\textsf{c&#10;}\end{document}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66"/>
  <p:tag name="SOURCE" val="\documentclass{article}\pagestyle{empty}&#10;\usepackage{colonequals}&#10;\begin{document}\setlength{\parindent}{0pt}&#10;\textsf{f&#10;}\end{document}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8"/>
  <p:tag name="BMPHEIGHT" val="66"/>
  <p:tag name="SOURCE" val="\documentclass{article}\pagestyle{empty}&#10;\usepackage{colonequals}&#10;\begin{document}\setlength{\parindent}{0pt}&#10;\textsf{Delete all isolated nodes.&#10;}\end{document}"/>
  <p:tag name="TRANSPARENT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16"/>
  <p:tag name="BMPHEIGHT" val="83"/>
  <p:tag name="SOURCE" val="\documentclass{article}\pagestyle{empty}&#10;\usepackage{colonequals}&#10;\begin{document}\setlength{\parindent}{0pt}&#10;\textsf{Find a node without outgoing arcs.&#10;}\end{document}"/>
  <p:tag name="TRANSPARENT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66"/>
  <p:tag name="BMPHEIGHT" val="150"/>
  <p:tag name="SOURCE" val="\documentclass{article}\pagestyle{empty}&#10;\usepackage{amsmath,amssymb,amsthm,colonequals,color}&#10;\begin{document}\setlength{\parindent}{0pt}&#10;\textsf{\begin{align*}&#10;0&lt;\epsilon(x)\colonequals\min_{x^{\prime}\in \textcolor{blue}{\textsf{Adj}^+(x)}} c_i(x,x^{\prime}) - P_i(x^{\prime}) + P_i(x)&#10;\end{align*}&#10;}\end{document}"/>
  <p:tag name="TRANSPARENT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91"/>
  <p:tag name="BMPHEIGHT" val="83"/>
  <p:tag name="SOURCE" val="\documentclass{article}\pagestyle{empty}&#10;\usepackage{colonequals,color}&#10;\begin{document}\setlength{\parindent}{0pt}&#10;\definecolor{arcblue}{rgb}{0.6,0.6,1.0}&#10;\textsf{All inequalities corresponding to the \textcolor{arcblue}{outgoing arcs} are strict.&#10;}\end{document}"/>
  <p:tag name="TRANSPARENT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75"/>
  <p:tag name="BMPHEIGHT" val="183"/>
  <p:tag name="SOURCE" val="\documentclass{article}\pagestyle{empty}&#10;\usepackage{amsmath,amssymb,amsthm,colonequals,color}&#10;\begin{document}\setlength{\parindent}{0pt}&#10;\textsf{We can lower $P_i(x)$ by $\epsilon(x)/2$ without violating\\&#10;any of the inequalities.&#10;}\end{document}"/>
  <p:tag name="TRANSPARENT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41"/>
  <p:tag name="SOURCE" val="\documentclass{article}\pagestyle{empty}&#10;\usepackage{colonequals}&#10;\begin{document}\setlength{\parindent}{0pt}&#10;\textsf{x&#10;}\end{document}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,amsmath}&#10;\begin{document}\setlength{\parindent}{0pt}&#10;\textsf{\emph{Social choice function}~$f:\Theta \rightarrow X$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1"/>
  <p:tag name="PICTUREFILESIZE" val="584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 with processing requirements~$p_1,\dots,p_n\geq0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4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 jobs~$j_1,\dots,j_n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0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41"/>
  <p:tag name="SOURCE" val="\documentclass{article}\pagestyle{empty}&#10;\usepackage{colonequals}&#10;\begin{document}\setlength{\parindent}{0pt}&#10;\textsf{s&#10;}\end{document}"/>
  <p:tag name="TRANSPAREN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41"/>
  <p:tag name="SOURCE" val="\documentclass{article}\pagestyle{empty}&#10;\usepackage{colonequals}&#10;\begin{document}\setlength{\parindent}{0pt}&#10;\textsf{a&#10;}\end{document}"/>
  <p:tag name="TRANSPAREN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66"/>
  <p:tag name="SOURCE" val="\documentclass{article}\pagestyle{empty}&#10;\usepackage{colonequals}&#10;\begin{document}\setlength{\parindent}{0pt}&#10;\textsf{b&#10;}\end{document}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"/>
  <p:tag name="BMPHEIGHT" val="66"/>
  <p:tag name="SOURCE" val="\documentclass{article}\pagestyle{empty}&#10;\usepackage{colonequals}&#10;\begin{document}\setlength{\parindent}{0pt}&#10;\textsf{d&#10;}\end{document}"/>
  <p:tag name="TRANSPAREN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41"/>
  <p:tag name="SOURCE" val="\documentclass{article}\pagestyle{empty}&#10;\usepackage{colonequals}&#10;\begin{document}\setlength{\parindent}{0pt}&#10;\textsf{c&#10;}\end{document}"/>
  <p:tag name="TRANSPAREN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"/>
  <p:tag name="BMPHEIGHT" val="66"/>
  <p:tag name="SOURCE" val="\documentclass{article}\pagestyle{empty}&#10;\usepackage{colonequals}&#10;\begin{document}\setlength{\parindent}{0pt}&#10;\textsf{f&#10;}\end{document}"/>
  <p:tag name="TRANSPAREN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41"/>
  <p:tag name="SOURCE" val="\documentclass{article}\pagestyle{empty}&#10;\usepackage{colonequals}&#10;\begin{document}\setlength{\parindent}{0pt}&#10;\textsf{x&#10;}\end{document}"/>
  <p:tag name="TRANSPARENT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473</Words>
  <Application>Microsoft Office PowerPoint</Application>
  <PresentationFormat>A4-Papier (210x297 mm)</PresentationFormat>
  <Paragraphs>126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Verdana</vt:lpstr>
      <vt:lpstr>Calibri</vt:lpstr>
      <vt:lpstr>Aparajita</vt:lpstr>
      <vt:lpstr>Gill Sans MT</vt:lpstr>
      <vt:lpstr>Times New Roman</vt:lpstr>
      <vt:lpstr>Wingdings 2</vt:lpstr>
      <vt:lpstr>Tahoma</vt:lpstr>
      <vt:lpstr>Nyad</vt:lpstr>
      <vt:lpstr>A Combinatorial Algorithm for Strong Implementation of Social Choice Functions</vt:lpstr>
      <vt:lpstr>Problem Definition</vt:lpstr>
      <vt:lpstr>Problem Definition (2)</vt:lpstr>
      <vt:lpstr>Our Results</vt:lpstr>
      <vt:lpstr>System of Inequalities</vt:lpstr>
      <vt:lpstr>Node Potential Interpretation</vt:lpstr>
      <vt:lpstr>    Characterization (Weak Implementation)</vt:lpstr>
      <vt:lpstr>     Characterization (Strong Implementation)</vt:lpstr>
      <vt:lpstr>     The  Algorithm</vt:lpstr>
      <vt:lpstr>     Perturbation of Node Potentials</vt:lpstr>
      <vt:lpstr>     Perturbation in Graph Gi</vt:lpstr>
      <vt:lpstr>Finding the Node x</vt:lpstr>
      <vt:lpstr>Summary of Results</vt:lpstr>
      <vt:lpstr>PowerPoint-Präsentation</vt:lpstr>
    </vt:vector>
  </TitlesOfParts>
  <Company>UNIVERSITÄT KAISERSLAUTERN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Clemens Thielen</dc:creator>
  <cp:lastModifiedBy>Windows-Benutzer</cp:lastModifiedBy>
  <cp:revision>895</cp:revision>
  <dcterms:created xsi:type="dcterms:W3CDTF">2010-09-08T12:05:51Z</dcterms:created>
  <dcterms:modified xsi:type="dcterms:W3CDTF">2010-09-15T17:07:02Z</dcterms:modified>
</cp:coreProperties>
</file>